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1" r:id="rId2"/>
    <p:sldId id="256" r:id="rId3"/>
    <p:sldId id="272" r:id="rId4"/>
    <p:sldId id="258" r:id="rId5"/>
    <p:sldId id="259" r:id="rId6"/>
    <p:sldId id="267" r:id="rId7"/>
    <p:sldId id="262" r:id="rId8"/>
    <p:sldId id="274" r:id="rId9"/>
    <p:sldId id="275" r:id="rId10"/>
    <p:sldId id="270" r:id="rId11"/>
    <p:sldId id="271" r:id="rId12"/>
    <p:sldId id="273" r:id="rId13"/>
    <p:sldId id="276" r:id="rId14"/>
    <p:sldId id="268" r:id="rId15"/>
    <p:sldId id="269" r:id="rId16"/>
    <p:sldId id="265"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7287" userDrawn="1">
          <p15:clr>
            <a:srgbClr val="A4A3A4"/>
          </p15:clr>
        </p15:guide>
        <p15:guide id="5" orient="horz" pos="368" userDrawn="1">
          <p15:clr>
            <a:srgbClr val="A4A3A4"/>
          </p15:clr>
        </p15:guide>
        <p15:guide id="6" orient="horz" pos="3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D6C8A"/>
    <a:srgbClr val="0F3F80"/>
    <a:srgbClr val="F49421"/>
    <a:srgbClr val="434960"/>
    <a:srgbClr val="174A90"/>
    <a:srgbClr val="336AA8"/>
    <a:srgbClr val="F4B642"/>
    <a:srgbClr val="FFFFFF"/>
    <a:srgbClr val="9CB9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0" autoAdjust="0"/>
    <p:restoredTop sz="92402" autoAdjust="0"/>
  </p:normalViewPr>
  <p:slideViewPr>
    <p:cSldViewPr snapToGrid="0">
      <p:cViewPr varScale="1">
        <p:scale>
          <a:sx n="76" d="100"/>
          <a:sy n="76" d="100"/>
        </p:scale>
        <p:origin x="1248" y="58"/>
      </p:cViewPr>
      <p:guideLst>
        <p:guide orient="horz" pos="2160"/>
        <p:guide pos="3840"/>
        <p:guide pos="384"/>
        <p:guide pos="7287"/>
        <p:guide orient="horz" pos="368"/>
        <p:guide orient="horz" pos="3952"/>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40829-E21B-4138-AF1E-E84A281C0134}" type="datetimeFigureOut">
              <a:rPr lang="en-ID" smtClean="0"/>
              <a:t>11/06/2024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BC3F84-53C6-4801-BE26-D3499302D63E}" type="slidenum">
              <a:rPr lang="en-ID" smtClean="0"/>
              <a:t>‹#›</a:t>
            </a:fld>
            <a:endParaRPr lang="en-ID"/>
          </a:p>
        </p:txBody>
      </p:sp>
    </p:spTree>
    <p:extLst>
      <p:ext uri="{BB962C8B-B14F-4D97-AF65-F5344CB8AC3E}">
        <p14:creationId xmlns:p14="http://schemas.microsoft.com/office/powerpoint/2010/main" val="289238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free-photo/stylish-living-room-daylight_2070548.htm#page=3&amp;query=furniture&amp;position=26"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https://www.freepik.com/free-photo/stylish-living-room-daylight_2070548.htm#page=3&amp;query=furniture&amp;position=26</a:t>
            </a: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a:t>
            </a:fld>
            <a:endParaRPr lang="en-ID"/>
          </a:p>
        </p:txBody>
      </p:sp>
    </p:spTree>
    <p:extLst>
      <p:ext uri="{BB962C8B-B14F-4D97-AF65-F5344CB8AC3E}">
        <p14:creationId xmlns:p14="http://schemas.microsoft.com/office/powerpoint/2010/main" val="736394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12</a:t>
            </a:fld>
            <a:endParaRPr lang="en-ID"/>
          </a:p>
        </p:txBody>
      </p:sp>
    </p:spTree>
    <p:extLst>
      <p:ext uri="{BB962C8B-B14F-4D97-AF65-F5344CB8AC3E}">
        <p14:creationId xmlns:p14="http://schemas.microsoft.com/office/powerpoint/2010/main" val="236275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16</a:t>
            </a:fld>
            <a:endParaRPr lang="en-ID"/>
          </a:p>
        </p:txBody>
      </p:sp>
    </p:spTree>
    <p:extLst>
      <p:ext uri="{BB962C8B-B14F-4D97-AF65-F5344CB8AC3E}">
        <p14:creationId xmlns:p14="http://schemas.microsoft.com/office/powerpoint/2010/main" val="293897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2</a:t>
            </a:fld>
            <a:endParaRPr lang="en-ID"/>
          </a:p>
        </p:txBody>
      </p:sp>
    </p:spTree>
    <p:extLst>
      <p:ext uri="{BB962C8B-B14F-4D97-AF65-F5344CB8AC3E}">
        <p14:creationId xmlns:p14="http://schemas.microsoft.com/office/powerpoint/2010/main" val="1793951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4</a:t>
            </a:fld>
            <a:endParaRPr lang="en-ID"/>
          </a:p>
        </p:txBody>
      </p:sp>
    </p:spTree>
    <p:extLst>
      <p:ext uri="{BB962C8B-B14F-4D97-AF65-F5344CB8AC3E}">
        <p14:creationId xmlns:p14="http://schemas.microsoft.com/office/powerpoint/2010/main" val="675397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5</a:t>
            </a:fld>
            <a:endParaRPr lang="en-ID"/>
          </a:p>
        </p:txBody>
      </p:sp>
    </p:spTree>
    <p:extLst>
      <p:ext uri="{BB962C8B-B14F-4D97-AF65-F5344CB8AC3E}">
        <p14:creationId xmlns:p14="http://schemas.microsoft.com/office/powerpoint/2010/main" val="210418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6</a:t>
            </a:fld>
            <a:endParaRPr lang="en-ID"/>
          </a:p>
        </p:txBody>
      </p:sp>
    </p:spTree>
    <p:extLst>
      <p:ext uri="{BB962C8B-B14F-4D97-AF65-F5344CB8AC3E}">
        <p14:creationId xmlns:p14="http://schemas.microsoft.com/office/powerpoint/2010/main" val="3275920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7</a:t>
            </a:fld>
            <a:endParaRPr lang="en-ID"/>
          </a:p>
        </p:txBody>
      </p:sp>
    </p:spTree>
    <p:extLst>
      <p:ext uri="{BB962C8B-B14F-4D97-AF65-F5344CB8AC3E}">
        <p14:creationId xmlns:p14="http://schemas.microsoft.com/office/powerpoint/2010/main" val="1778172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8</a:t>
            </a:fld>
            <a:endParaRPr lang="en-ID"/>
          </a:p>
        </p:txBody>
      </p:sp>
    </p:spTree>
    <p:extLst>
      <p:ext uri="{BB962C8B-B14F-4D97-AF65-F5344CB8AC3E}">
        <p14:creationId xmlns:p14="http://schemas.microsoft.com/office/powerpoint/2010/main" val="254172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10</a:t>
            </a:fld>
            <a:endParaRPr lang="en-ID"/>
          </a:p>
        </p:txBody>
      </p:sp>
    </p:spTree>
    <p:extLst>
      <p:ext uri="{BB962C8B-B14F-4D97-AF65-F5344CB8AC3E}">
        <p14:creationId xmlns:p14="http://schemas.microsoft.com/office/powerpoint/2010/main" val="3924323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11</a:t>
            </a:fld>
            <a:endParaRPr lang="en-ID"/>
          </a:p>
        </p:txBody>
      </p:sp>
    </p:spTree>
    <p:extLst>
      <p:ext uri="{BB962C8B-B14F-4D97-AF65-F5344CB8AC3E}">
        <p14:creationId xmlns:p14="http://schemas.microsoft.com/office/powerpoint/2010/main" val="1072295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FA75CF4-0495-44F0-9919-2BE2E9C3353A}"/>
              </a:ext>
            </a:extLst>
          </p:cNvPr>
          <p:cNvGraphicFramePr>
            <a:graphicFrameLocks noChangeAspect="1"/>
          </p:cNvGraphicFramePr>
          <p:nvPr userDrawn="1">
            <p:custDataLst>
              <p:tags r:id="rId1"/>
            </p:custDataLst>
            <p:extLst>
              <p:ext uri="{D42A27DB-BD31-4B8C-83A1-F6EECF244321}">
                <p14:modId xmlns:p14="http://schemas.microsoft.com/office/powerpoint/2010/main" val="2918784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6903CF4-CF7A-4D3B-9206-A558CF8F191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9BF01D88-14DC-4E8C-BC51-F6E29BA416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4E956F14-30EB-46F0-BB34-23C7D0B00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BC4FD2C7-F87E-4333-A1F2-06B61B355C15}"/>
              </a:ext>
            </a:extLst>
          </p:cNvPr>
          <p:cNvSpPr>
            <a:spLocks noGrp="1"/>
          </p:cNvSpPr>
          <p:nvPr>
            <p:ph type="dt" sz="half" idx="10"/>
          </p:nvPr>
        </p:nvSpPr>
        <p:spPr/>
        <p:txBody>
          <a:bodyPr/>
          <a:lstStyle/>
          <a:p>
            <a:fld id="{AC427EFE-020E-4662-B68A-EB3CD7C19C13}" type="datetimeFigureOut">
              <a:rPr lang="en-ID" smtClean="0"/>
              <a:t>11/06/2024</a:t>
            </a:fld>
            <a:endParaRPr lang="en-ID"/>
          </a:p>
        </p:txBody>
      </p:sp>
      <p:sp>
        <p:nvSpPr>
          <p:cNvPr id="5" name="Footer Placeholder 4">
            <a:extLst>
              <a:ext uri="{FF2B5EF4-FFF2-40B4-BE49-F238E27FC236}">
                <a16:creationId xmlns:a16="http://schemas.microsoft.com/office/drawing/2014/main" id="{C67364F3-044E-4210-9FE8-5F892F06705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D429688-1D12-4543-A348-2B8D4B848DCF}"/>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4049426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C4CF938-191F-4536-929B-310FAA323541}"/>
              </a:ext>
            </a:extLst>
          </p:cNvPr>
          <p:cNvGraphicFramePr>
            <a:graphicFrameLocks noChangeAspect="1"/>
          </p:cNvGraphicFramePr>
          <p:nvPr userDrawn="1">
            <p:custDataLst>
              <p:tags r:id="rId1"/>
            </p:custDataLst>
            <p:extLst>
              <p:ext uri="{D42A27DB-BD31-4B8C-83A1-F6EECF244321}">
                <p14:modId xmlns:p14="http://schemas.microsoft.com/office/powerpoint/2010/main" val="1540002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57765DF-DCDA-488D-976A-B4A14470F07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672BDF97-FFFD-4D85-92EA-936B35FC407D}"/>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BFADDC0-CEE8-47AA-8812-6BE87AC3C4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9E5E4BF-1EA0-41F9-98B5-D25636F0F67E}"/>
              </a:ext>
            </a:extLst>
          </p:cNvPr>
          <p:cNvSpPr>
            <a:spLocks noGrp="1"/>
          </p:cNvSpPr>
          <p:nvPr>
            <p:ph type="dt" sz="half" idx="10"/>
          </p:nvPr>
        </p:nvSpPr>
        <p:spPr/>
        <p:txBody>
          <a:bodyPr/>
          <a:lstStyle/>
          <a:p>
            <a:fld id="{AC427EFE-020E-4662-B68A-EB3CD7C19C13}" type="datetimeFigureOut">
              <a:rPr lang="en-ID" smtClean="0"/>
              <a:t>11/06/2024</a:t>
            </a:fld>
            <a:endParaRPr lang="en-ID"/>
          </a:p>
        </p:txBody>
      </p:sp>
      <p:sp>
        <p:nvSpPr>
          <p:cNvPr id="5" name="Footer Placeholder 4">
            <a:extLst>
              <a:ext uri="{FF2B5EF4-FFF2-40B4-BE49-F238E27FC236}">
                <a16:creationId xmlns:a16="http://schemas.microsoft.com/office/drawing/2014/main" id="{8F5C6054-F058-4B3B-9A8C-DB41F94CDE8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ABDBF92-D396-4CD2-BDF2-16378AB8E55B}"/>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531314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06B0378-93DF-48F5-A59C-5D55A416A8A3}"/>
              </a:ext>
            </a:extLst>
          </p:cNvPr>
          <p:cNvGraphicFramePr>
            <a:graphicFrameLocks noChangeAspect="1"/>
          </p:cNvGraphicFramePr>
          <p:nvPr userDrawn="1">
            <p:custDataLst>
              <p:tags r:id="rId1"/>
            </p:custDataLst>
            <p:extLst>
              <p:ext uri="{D42A27DB-BD31-4B8C-83A1-F6EECF244321}">
                <p14:modId xmlns:p14="http://schemas.microsoft.com/office/powerpoint/2010/main" val="442049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707BDF6-DC68-4490-9CD9-BFE15387643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Vertical Title 1">
            <a:extLst>
              <a:ext uri="{FF2B5EF4-FFF2-40B4-BE49-F238E27FC236}">
                <a16:creationId xmlns:a16="http://schemas.microsoft.com/office/drawing/2014/main" id="{F6AE5386-C5A2-4F31-A5C5-57313C4E15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43B18F4-2655-407A-8F02-B992A2B288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B21AD07-201D-41B7-AFBD-0E10BF5BB34C}"/>
              </a:ext>
            </a:extLst>
          </p:cNvPr>
          <p:cNvSpPr>
            <a:spLocks noGrp="1"/>
          </p:cNvSpPr>
          <p:nvPr>
            <p:ph type="dt" sz="half" idx="10"/>
          </p:nvPr>
        </p:nvSpPr>
        <p:spPr/>
        <p:txBody>
          <a:bodyPr/>
          <a:lstStyle/>
          <a:p>
            <a:fld id="{AC427EFE-020E-4662-B68A-EB3CD7C19C13}" type="datetimeFigureOut">
              <a:rPr lang="en-ID" smtClean="0"/>
              <a:t>11/06/2024</a:t>
            </a:fld>
            <a:endParaRPr lang="en-ID"/>
          </a:p>
        </p:txBody>
      </p:sp>
      <p:sp>
        <p:nvSpPr>
          <p:cNvPr id="5" name="Footer Placeholder 4">
            <a:extLst>
              <a:ext uri="{FF2B5EF4-FFF2-40B4-BE49-F238E27FC236}">
                <a16:creationId xmlns:a16="http://schemas.microsoft.com/office/drawing/2014/main" id="{D0BD80B1-8B71-4D53-9C10-5032371B231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423EB62-7DE9-4A6F-AB8C-52951BCE561B}"/>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968052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9B4D2A1-5732-4B0E-AD8F-F79D4D8E10F3}"/>
              </a:ext>
            </a:extLst>
          </p:cNvPr>
          <p:cNvGraphicFramePr>
            <a:graphicFrameLocks noChangeAspect="1"/>
          </p:cNvGraphicFramePr>
          <p:nvPr userDrawn="1">
            <p:custDataLst>
              <p:tags r:id="rId1"/>
            </p:custDataLst>
            <p:extLst>
              <p:ext uri="{D42A27DB-BD31-4B8C-83A1-F6EECF244321}">
                <p14:modId xmlns:p14="http://schemas.microsoft.com/office/powerpoint/2010/main" val="3018507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D2E193-527D-4DD9-8E64-AF3CF266320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6EB45756-886E-4ED6-A056-7F53A7CFD1E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391E3EA-5251-41DF-A072-D6E0FF8ED7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FCD2ACE-899B-4B44-866B-D792AC29DE99}"/>
              </a:ext>
            </a:extLst>
          </p:cNvPr>
          <p:cNvSpPr>
            <a:spLocks noGrp="1"/>
          </p:cNvSpPr>
          <p:nvPr>
            <p:ph type="dt" sz="half" idx="10"/>
          </p:nvPr>
        </p:nvSpPr>
        <p:spPr/>
        <p:txBody>
          <a:bodyPr/>
          <a:lstStyle/>
          <a:p>
            <a:fld id="{AC427EFE-020E-4662-B68A-EB3CD7C19C13}" type="datetimeFigureOut">
              <a:rPr lang="en-ID" smtClean="0"/>
              <a:t>11/06/2024</a:t>
            </a:fld>
            <a:endParaRPr lang="en-ID"/>
          </a:p>
        </p:txBody>
      </p:sp>
      <p:sp>
        <p:nvSpPr>
          <p:cNvPr id="5" name="Footer Placeholder 4">
            <a:extLst>
              <a:ext uri="{FF2B5EF4-FFF2-40B4-BE49-F238E27FC236}">
                <a16:creationId xmlns:a16="http://schemas.microsoft.com/office/drawing/2014/main" id="{3D72871A-7A4D-4FC3-86FC-B611CCDD290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5111E3D-076A-44A8-B2CB-5B57C3630328}"/>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928992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3AD1D6A-C5C0-473B-926F-DF87BC63F36F}"/>
              </a:ext>
            </a:extLst>
          </p:cNvPr>
          <p:cNvGraphicFramePr>
            <a:graphicFrameLocks noChangeAspect="1"/>
          </p:cNvGraphicFramePr>
          <p:nvPr userDrawn="1">
            <p:custDataLst>
              <p:tags r:id="rId1"/>
            </p:custDataLst>
            <p:extLst>
              <p:ext uri="{D42A27DB-BD31-4B8C-83A1-F6EECF244321}">
                <p14:modId xmlns:p14="http://schemas.microsoft.com/office/powerpoint/2010/main" val="474275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C40A597-CFF5-42CD-B59A-7690C0936F69}"/>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1E5743E9-1B90-44BE-8018-6AD5508D4D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4ABA70-9411-48B5-9A79-D2FA933FA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3BA19-713B-4C9B-9631-201C58ABCFE8}"/>
              </a:ext>
            </a:extLst>
          </p:cNvPr>
          <p:cNvSpPr>
            <a:spLocks noGrp="1"/>
          </p:cNvSpPr>
          <p:nvPr>
            <p:ph type="dt" sz="half" idx="10"/>
          </p:nvPr>
        </p:nvSpPr>
        <p:spPr/>
        <p:txBody>
          <a:bodyPr/>
          <a:lstStyle/>
          <a:p>
            <a:fld id="{AC427EFE-020E-4662-B68A-EB3CD7C19C13}" type="datetimeFigureOut">
              <a:rPr lang="en-ID" smtClean="0"/>
              <a:t>11/06/2024</a:t>
            </a:fld>
            <a:endParaRPr lang="en-ID"/>
          </a:p>
        </p:txBody>
      </p:sp>
      <p:sp>
        <p:nvSpPr>
          <p:cNvPr id="5" name="Footer Placeholder 4">
            <a:extLst>
              <a:ext uri="{FF2B5EF4-FFF2-40B4-BE49-F238E27FC236}">
                <a16:creationId xmlns:a16="http://schemas.microsoft.com/office/drawing/2014/main" id="{F23B1366-8670-40C6-9556-C3B8DA71B7F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C7469EF-592D-437E-BA15-C6E5C6530ABE}"/>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53561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626EF9F-6DE0-4392-B5D6-822005F488CF}"/>
              </a:ext>
            </a:extLst>
          </p:cNvPr>
          <p:cNvGraphicFramePr>
            <a:graphicFrameLocks noChangeAspect="1"/>
          </p:cNvGraphicFramePr>
          <p:nvPr userDrawn="1">
            <p:custDataLst>
              <p:tags r:id="rId1"/>
            </p:custDataLst>
            <p:extLst>
              <p:ext uri="{D42A27DB-BD31-4B8C-83A1-F6EECF244321}">
                <p14:modId xmlns:p14="http://schemas.microsoft.com/office/powerpoint/2010/main" val="14633638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5E654F2-7653-48AA-A132-E143D36CCFB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AC0139F3-BD05-4A74-875B-54EC9FEC8F23}"/>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A5E10A5-0D80-4BD9-B991-3C9313F121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0BA9FD12-366A-42A8-AFA4-979C82DF2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40C9DB27-FBA1-4D3D-9984-89B36A025744}"/>
              </a:ext>
            </a:extLst>
          </p:cNvPr>
          <p:cNvSpPr>
            <a:spLocks noGrp="1"/>
          </p:cNvSpPr>
          <p:nvPr>
            <p:ph type="dt" sz="half" idx="10"/>
          </p:nvPr>
        </p:nvSpPr>
        <p:spPr/>
        <p:txBody>
          <a:bodyPr/>
          <a:lstStyle/>
          <a:p>
            <a:fld id="{AC427EFE-020E-4662-B68A-EB3CD7C19C13}" type="datetimeFigureOut">
              <a:rPr lang="en-ID" smtClean="0"/>
              <a:t>11/06/2024</a:t>
            </a:fld>
            <a:endParaRPr lang="en-ID"/>
          </a:p>
        </p:txBody>
      </p:sp>
      <p:sp>
        <p:nvSpPr>
          <p:cNvPr id="6" name="Footer Placeholder 5">
            <a:extLst>
              <a:ext uri="{FF2B5EF4-FFF2-40B4-BE49-F238E27FC236}">
                <a16:creationId xmlns:a16="http://schemas.microsoft.com/office/drawing/2014/main" id="{8E55434F-B91B-42BC-B5B6-BD3BF6F02EC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98B3053-38A7-412B-8277-8563B47D5456}"/>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82501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79587DF5-3A40-47AE-BF9F-6EF659282A5A}"/>
              </a:ext>
            </a:extLst>
          </p:cNvPr>
          <p:cNvGraphicFramePr>
            <a:graphicFrameLocks noChangeAspect="1"/>
          </p:cNvGraphicFramePr>
          <p:nvPr userDrawn="1">
            <p:custDataLst>
              <p:tags r:id="rId1"/>
            </p:custDataLst>
            <p:extLst>
              <p:ext uri="{D42A27DB-BD31-4B8C-83A1-F6EECF244321}">
                <p14:modId xmlns:p14="http://schemas.microsoft.com/office/powerpoint/2010/main" val="1231030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B9B79F29-5D2D-4E95-8C5B-DE9F5FF5660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4AD917A2-8764-4DD8-8BE9-E35FDE2390D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04E9E9-ED16-46D0-A60F-BE60AC7E9D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A9BE62-4058-4DEC-BBC4-D42F5349ED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66149CD0-0E68-4EF5-9B61-C07060BDE6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4448D-7CDA-4478-B093-3AC4316653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CE1A0D2F-1761-4226-BCDD-75008D2ED936}"/>
              </a:ext>
            </a:extLst>
          </p:cNvPr>
          <p:cNvSpPr>
            <a:spLocks noGrp="1"/>
          </p:cNvSpPr>
          <p:nvPr>
            <p:ph type="dt" sz="half" idx="10"/>
          </p:nvPr>
        </p:nvSpPr>
        <p:spPr/>
        <p:txBody>
          <a:bodyPr/>
          <a:lstStyle/>
          <a:p>
            <a:fld id="{AC427EFE-020E-4662-B68A-EB3CD7C19C13}" type="datetimeFigureOut">
              <a:rPr lang="en-ID" smtClean="0"/>
              <a:t>11/06/2024</a:t>
            </a:fld>
            <a:endParaRPr lang="en-ID"/>
          </a:p>
        </p:txBody>
      </p:sp>
      <p:sp>
        <p:nvSpPr>
          <p:cNvPr id="8" name="Footer Placeholder 7">
            <a:extLst>
              <a:ext uri="{FF2B5EF4-FFF2-40B4-BE49-F238E27FC236}">
                <a16:creationId xmlns:a16="http://schemas.microsoft.com/office/drawing/2014/main" id="{9D2997EA-07A2-44EA-92CA-0E6CD46C1276}"/>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FCA1CB98-4ABA-413C-8A1D-FFA3165932C8}"/>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2965990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CA16087-473D-4FE0-867F-80FC27E5081A}"/>
              </a:ext>
            </a:extLst>
          </p:cNvPr>
          <p:cNvGraphicFramePr>
            <a:graphicFrameLocks noChangeAspect="1"/>
          </p:cNvGraphicFramePr>
          <p:nvPr userDrawn="1">
            <p:custDataLst>
              <p:tags r:id="rId1"/>
            </p:custDataLst>
            <p:extLst>
              <p:ext uri="{D42A27DB-BD31-4B8C-83A1-F6EECF244321}">
                <p14:modId xmlns:p14="http://schemas.microsoft.com/office/powerpoint/2010/main" val="452987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060E62E-D850-491E-B38F-5BC9377263C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13D187D1-3487-47A8-AC42-1716EC81B380}"/>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DDCC578A-0525-4E61-9129-31B667CB3C32}"/>
              </a:ext>
            </a:extLst>
          </p:cNvPr>
          <p:cNvSpPr>
            <a:spLocks noGrp="1"/>
          </p:cNvSpPr>
          <p:nvPr>
            <p:ph type="dt" sz="half" idx="10"/>
          </p:nvPr>
        </p:nvSpPr>
        <p:spPr/>
        <p:txBody>
          <a:bodyPr/>
          <a:lstStyle/>
          <a:p>
            <a:fld id="{AC427EFE-020E-4662-B68A-EB3CD7C19C13}" type="datetimeFigureOut">
              <a:rPr lang="en-ID" smtClean="0"/>
              <a:t>11/06/2024</a:t>
            </a:fld>
            <a:endParaRPr lang="en-ID"/>
          </a:p>
        </p:txBody>
      </p:sp>
      <p:sp>
        <p:nvSpPr>
          <p:cNvPr id="4" name="Footer Placeholder 3">
            <a:extLst>
              <a:ext uri="{FF2B5EF4-FFF2-40B4-BE49-F238E27FC236}">
                <a16:creationId xmlns:a16="http://schemas.microsoft.com/office/drawing/2014/main" id="{25D16E53-1F8F-4082-AB38-8EB35943F011}"/>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D79E71C4-E006-48A4-9C15-77C1A5DE1479}"/>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210576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A7BDF-0AF1-43DD-B25E-4180C4A3C32A}"/>
              </a:ext>
            </a:extLst>
          </p:cNvPr>
          <p:cNvSpPr>
            <a:spLocks noGrp="1"/>
          </p:cNvSpPr>
          <p:nvPr>
            <p:ph type="dt" sz="half" idx="10"/>
          </p:nvPr>
        </p:nvSpPr>
        <p:spPr/>
        <p:txBody>
          <a:bodyPr/>
          <a:lstStyle/>
          <a:p>
            <a:fld id="{AC427EFE-020E-4662-B68A-EB3CD7C19C13}" type="datetimeFigureOut">
              <a:rPr lang="en-ID" smtClean="0"/>
              <a:t>11/06/2024</a:t>
            </a:fld>
            <a:endParaRPr lang="en-ID"/>
          </a:p>
        </p:txBody>
      </p:sp>
      <p:sp>
        <p:nvSpPr>
          <p:cNvPr id="3" name="Footer Placeholder 2">
            <a:extLst>
              <a:ext uri="{FF2B5EF4-FFF2-40B4-BE49-F238E27FC236}">
                <a16:creationId xmlns:a16="http://schemas.microsoft.com/office/drawing/2014/main" id="{E1527088-8B53-411E-982B-9B7B7377E5C7}"/>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D9F41C51-6A03-4D8D-A703-731ECDF8AD9E}"/>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4742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D1D26734-4938-45E5-AE8F-80DD3A1B111E}"/>
              </a:ext>
            </a:extLst>
          </p:cNvPr>
          <p:cNvGraphicFramePr>
            <a:graphicFrameLocks noChangeAspect="1"/>
          </p:cNvGraphicFramePr>
          <p:nvPr userDrawn="1">
            <p:custDataLst>
              <p:tags r:id="rId1"/>
            </p:custDataLst>
            <p:extLst>
              <p:ext uri="{D42A27DB-BD31-4B8C-83A1-F6EECF244321}">
                <p14:modId xmlns:p14="http://schemas.microsoft.com/office/powerpoint/2010/main" val="2115820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136A9F74-7577-4B7D-8966-C35BEA2F29B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274AD4C8-811D-488B-B799-5EDF23BD1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7F5DE0A-DE58-4017-8F7D-4CBFA2F8D9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7AC687DB-7944-431E-A760-02241370A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D22CD9-8282-4D54-9FB8-BC138F602D1F}"/>
              </a:ext>
            </a:extLst>
          </p:cNvPr>
          <p:cNvSpPr>
            <a:spLocks noGrp="1"/>
          </p:cNvSpPr>
          <p:nvPr>
            <p:ph type="dt" sz="half" idx="10"/>
          </p:nvPr>
        </p:nvSpPr>
        <p:spPr/>
        <p:txBody>
          <a:bodyPr/>
          <a:lstStyle/>
          <a:p>
            <a:fld id="{AC427EFE-020E-4662-B68A-EB3CD7C19C13}" type="datetimeFigureOut">
              <a:rPr lang="en-ID" smtClean="0"/>
              <a:t>11/06/2024</a:t>
            </a:fld>
            <a:endParaRPr lang="en-ID"/>
          </a:p>
        </p:txBody>
      </p:sp>
      <p:sp>
        <p:nvSpPr>
          <p:cNvPr id="6" name="Footer Placeholder 5">
            <a:extLst>
              <a:ext uri="{FF2B5EF4-FFF2-40B4-BE49-F238E27FC236}">
                <a16:creationId xmlns:a16="http://schemas.microsoft.com/office/drawing/2014/main" id="{EF0F81F6-7C5E-4934-B80A-AC7FF3F5C7F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54D0637-6259-4056-896C-934687F481BD}"/>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47313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39ABD71-175B-45C9-807F-6C98F9899F81}"/>
              </a:ext>
            </a:extLst>
          </p:cNvPr>
          <p:cNvGraphicFramePr>
            <a:graphicFrameLocks noChangeAspect="1"/>
          </p:cNvGraphicFramePr>
          <p:nvPr userDrawn="1">
            <p:custDataLst>
              <p:tags r:id="rId1"/>
            </p:custDataLst>
            <p:extLst>
              <p:ext uri="{D42A27DB-BD31-4B8C-83A1-F6EECF244321}">
                <p14:modId xmlns:p14="http://schemas.microsoft.com/office/powerpoint/2010/main" val="1498794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99DA5152-5367-4080-91A8-B213C80A1E0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7BE13762-D356-44CA-8098-71F88A2EE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0B555D56-7867-4A5C-88C1-E4DD127013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226A39D7-E3A6-430D-9A3B-C46FFE3D78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64E50F-ED9F-4751-8C55-0A05A424B88E}"/>
              </a:ext>
            </a:extLst>
          </p:cNvPr>
          <p:cNvSpPr>
            <a:spLocks noGrp="1"/>
          </p:cNvSpPr>
          <p:nvPr>
            <p:ph type="dt" sz="half" idx="10"/>
          </p:nvPr>
        </p:nvSpPr>
        <p:spPr/>
        <p:txBody>
          <a:bodyPr/>
          <a:lstStyle/>
          <a:p>
            <a:fld id="{AC427EFE-020E-4662-B68A-EB3CD7C19C13}" type="datetimeFigureOut">
              <a:rPr lang="en-ID" smtClean="0"/>
              <a:t>11/06/2024</a:t>
            </a:fld>
            <a:endParaRPr lang="en-ID"/>
          </a:p>
        </p:txBody>
      </p:sp>
      <p:sp>
        <p:nvSpPr>
          <p:cNvPr id="6" name="Footer Placeholder 5">
            <a:extLst>
              <a:ext uri="{FF2B5EF4-FFF2-40B4-BE49-F238E27FC236}">
                <a16:creationId xmlns:a16="http://schemas.microsoft.com/office/drawing/2014/main" id="{FDE1825A-E49B-4D7D-B311-5F1C9FF4008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2645C58-B9EE-496F-A972-1B227FD1007F}"/>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98920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C400A77-AD0B-405E-A5FA-E65B071C7CEB}"/>
              </a:ext>
            </a:extLst>
          </p:cNvPr>
          <p:cNvGraphicFramePr>
            <a:graphicFrameLocks noChangeAspect="1"/>
          </p:cNvGraphicFramePr>
          <p:nvPr userDrawn="1">
            <p:custDataLst>
              <p:tags r:id="rId13"/>
            </p:custDataLst>
            <p:extLst>
              <p:ext uri="{D42A27DB-BD31-4B8C-83A1-F6EECF244321}">
                <p14:modId xmlns:p14="http://schemas.microsoft.com/office/powerpoint/2010/main" val="2899542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1" imgH="381" progId="TCLayout.ActiveDocument.1">
                  <p:embed/>
                </p:oleObj>
              </mc:Choice>
              <mc:Fallback>
                <p:oleObj name="think-cell Slide" r:id="rId15" imgW="381" imgH="381"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B645C99-D70B-4790-B0BE-1C95AB6555BB}"/>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Placeholder 1">
            <a:extLst>
              <a:ext uri="{FF2B5EF4-FFF2-40B4-BE49-F238E27FC236}">
                <a16:creationId xmlns:a16="http://schemas.microsoft.com/office/drawing/2014/main" id="{C22C23F0-DCF9-41B0-AA2D-CF76531A03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84D7B43-34F1-4B75-8BE8-A4E952C91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21E6030-3EAA-4394-A32C-021176AB37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27EFE-020E-4662-B68A-EB3CD7C19C13}" type="datetimeFigureOut">
              <a:rPr lang="en-ID" smtClean="0"/>
              <a:t>11/06/2024</a:t>
            </a:fld>
            <a:endParaRPr lang="en-ID"/>
          </a:p>
        </p:txBody>
      </p:sp>
      <p:sp>
        <p:nvSpPr>
          <p:cNvPr id="5" name="Footer Placeholder 4">
            <a:extLst>
              <a:ext uri="{FF2B5EF4-FFF2-40B4-BE49-F238E27FC236}">
                <a16:creationId xmlns:a16="http://schemas.microsoft.com/office/drawing/2014/main" id="{89072208-910C-4EDC-96B9-5730526A9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E70A8EAB-110A-49AD-BCB5-6042D31E8A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6F1BE-04CE-4CAE-A759-6641647F1F40}" type="slidenum">
              <a:rPr lang="en-ID" smtClean="0"/>
              <a:t>‹#›</a:t>
            </a:fld>
            <a:endParaRPr lang="en-ID"/>
          </a:p>
        </p:txBody>
      </p:sp>
    </p:spTree>
    <p:extLst>
      <p:ext uri="{BB962C8B-B14F-4D97-AF65-F5344CB8AC3E}">
        <p14:creationId xmlns:p14="http://schemas.microsoft.com/office/powerpoint/2010/main" val="1646704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12.jpe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14.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3.jp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16605175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938824E0-FA51-4769-AB3C-5DDA67F6511A}"/>
              </a:ext>
            </a:extLst>
          </p:cNvPr>
          <p:cNvSpPr txBox="1"/>
          <p:nvPr/>
        </p:nvSpPr>
        <p:spPr>
          <a:xfrm rot="10800000">
            <a:off x="0" y="1"/>
            <a:ext cx="12192000" cy="3766033"/>
          </a:xfrm>
          <a:prstGeom prst="rect">
            <a:avLst/>
          </a:prstGeom>
          <a:gradFill flip="none" rotWithShape="1">
            <a:gsLst>
              <a:gs pos="0">
                <a:schemeClr val="bg1">
                  <a:lumMod val="95000"/>
                </a:schemeClr>
              </a:gs>
              <a:gs pos="100000">
                <a:schemeClr val="bg1">
                  <a:lumMod val="95000"/>
                </a:schemeClr>
              </a:gs>
              <a:gs pos="8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28" name="Rectangle: Rounded Corners 27">
            <a:extLst>
              <a:ext uri="{FF2B5EF4-FFF2-40B4-BE49-F238E27FC236}">
                <a16:creationId xmlns:a16="http://schemas.microsoft.com/office/drawing/2014/main" id="{E68834CE-9AB5-4A17-81D4-5773EC9F9D0A}"/>
              </a:ext>
            </a:extLst>
          </p:cNvPr>
          <p:cNvSpPr/>
          <p:nvPr/>
        </p:nvSpPr>
        <p:spPr>
          <a:xfrm>
            <a:off x="2911667" y="628650"/>
            <a:ext cx="2908908" cy="2262194"/>
          </a:xfrm>
          <a:prstGeom prst="roundRect">
            <a:avLst>
              <a:gd name="adj" fmla="val 9920"/>
            </a:avLst>
          </a:prstGeom>
          <a:gradFill flip="none" rotWithShape="1">
            <a:gsLst>
              <a:gs pos="0">
                <a:srgbClr val="174A90"/>
              </a:gs>
              <a:gs pos="100000">
                <a:srgbClr val="174A90"/>
              </a:gs>
              <a:gs pos="84000">
                <a:srgbClr val="336AA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17" name="Picture 16">
            <a:extLst>
              <a:ext uri="{FF2B5EF4-FFF2-40B4-BE49-F238E27FC236}">
                <a16:creationId xmlns:a16="http://schemas.microsoft.com/office/drawing/2014/main" id="{AD75209E-98BA-4F97-A477-7053F596752F}"/>
              </a:ext>
            </a:extLst>
          </p:cNvPr>
          <p:cNvPicPr>
            <a:picLocks noChangeAspect="1"/>
          </p:cNvPicPr>
          <p:nvPr/>
        </p:nvPicPr>
        <p:blipFill>
          <a:blip r:embed="rId6">
            <a:extLst>
              <a:ext uri="{28A0092B-C50C-407E-A947-70E740481C1C}">
                <a14:useLocalDpi xmlns:a14="http://schemas.microsoft.com/office/drawing/2010/main" val="0"/>
              </a:ext>
            </a:extLst>
          </a:blip>
          <a:srcRect t="15737" b="15737"/>
          <a:stretch/>
        </p:blipFill>
        <p:spPr>
          <a:xfrm>
            <a:off x="647700" y="940028"/>
            <a:ext cx="10896600" cy="4977944"/>
          </a:xfrm>
          <a:custGeom>
            <a:avLst/>
            <a:gdLst>
              <a:gd name="connsiteX0" fmla="*/ 273048 w 10591800"/>
              <a:gd name="connsiteY0" fmla="*/ 0 h 4838700"/>
              <a:gd name="connsiteX1" fmla="*/ 10318752 w 10591800"/>
              <a:gd name="connsiteY1" fmla="*/ 0 h 4838700"/>
              <a:gd name="connsiteX2" fmla="*/ 10591800 w 10591800"/>
              <a:gd name="connsiteY2" fmla="*/ 273048 h 4838700"/>
              <a:gd name="connsiteX3" fmla="*/ 10591800 w 10591800"/>
              <a:gd name="connsiteY3" fmla="*/ 4565652 h 4838700"/>
              <a:gd name="connsiteX4" fmla="*/ 10318752 w 10591800"/>
              <a:gd name="connsiteY4" fmla="*/ 4838700 h 4838700"/>
              <a:gd name="connsiteX5" fmla="*/ 273048 w 10591800"/>
              <a:gd name="connsiteY5" fmla="*/ 4838700 h 4838700"/>
              <a:gd name="connsiteX6" fmla="*/ 0 w 10591800"/>
              <a:gd name="connsiteY6" fmla="*/ 4565652 h 4838700"/>
              <a:gd name="connsiteX7" fmla="*/ 0 w 10591800"/>
              <a:gd name="connsiteY7" fmla="*/ 273048 h 4838700"/>
              <a:gd name="connsiteX8" fmla="*/ 273048 w 10591800"/>
              <a:gd name="connsiteY8" fmla="*/ 0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1800" h="4838700">
                <a:moveTo>
                  <a:pt x="273048" y="0"/>
                </a:moveTo>
                <a:lnTo>
                  <a:pt x="10318752" y="0"/>
                </a:lnTo>
                <a:cubicBezTo>
                  <a:pt x="10469552" y="0"/>
                  <a:pt x="10591800" y="122248"/>
                  <a:pt x="10591800" y="273048"/>
                </a:cubicBezTo>
                <a:lnTo>
                  <a:pt x="10591800" y="4565652"/>
                </a:lnTo>
                <a:cubicBezTo>
                  <a:pt x="10591800" y="4716452"/>
                  <a:pt x="10469552" y="4838700"/>
                  <a:pt x="10318752" y="4838700"/>
                </a:cubicBezTo>
                <a:lnTo>
                  <a:pt x="273048" y="4838700"/>
                </a:lnTo>
                <a:cubicBezTo>
                  <a:pt x="122248" y="4838700"/>
                  <a:pt x="0" y="4716452"/>
                  <a:pt x="0" y="4565652"/>
                </a:cubicBezTo>
                <a:lnTo>
                  <a:pt x="0" y="273048"/>
                </a:lnTo>
                <a:cubicBezTo>
                  <a:pt x="0" y="122248"/>
                  <a:pt x="122248" y="0"/>
                  <a:pt x="273048" y="0"/>
                </a:cubicBezTo>
                <a:close/>
              </a:path>
            </a:pathLst>
          </a:custGeom>
          <a:effectLst>
            <a:outerShdw blurRad="381000" dist="571500" dir="5400000" sx="90000" sy="90000" algn="t" rotWithShape="0">
              <a:prstClr val="black">
                <a:alpha val="25000"/>
              </a:prstClr>
            </a:outerShdw>
          </a:effectLst>
        </p:spPr>
      </p:pic>
      <p:sp>
        <p:nvSpPr>
          <p:cNvPr id="16" name="Rectangle: Rounded Corners 15">
            <a:extLst>
              <a:ext uri="{FF2B5EF4-FFF2-40B4-BE49-F238E27FC236}">
                <a16:creationId xmlns:a16="http://schemas.microsoft.com/office/drawing/2014/main" id="{0BBF1C5A-42C5-436B-9CB2-7C96B8F84071}"/>
              </a:ext>
            </a:extLst>
          </p:cNvPr>
          <p:cNvSpPr/>
          <p:nvPr/>
        </p:nvSpPr>
        <p:spPr>
          <a:xfrm>
            <a:off x="1714500" y="628650"/>
            <a:ext cx="3867150" cy="5600700"/>
          </a:xfrm>
          <a:prstGeom prst="roundRect">
            <a:avLst>
              <a:gd name="adj" fmla="val 462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dirty="0">
              <a:latin typeface="Segoe UI Light" panose="020B0502040204020203" pitchFamily="34" charset="0"/>
            </a:endParaRPr>
          </a:p>
        </p:txBody>
      </p:sp>
      <p:sp>
        <p:nvSpPr>
          <p:cNvPr id="19" name="TextBox 18">
            <a:extLst>
              <a:ext uri="{FF2B5EF4-FFF2-40B4-BE49-F238E27FC236}">
                <a16:creationId xmlns:a16="http://schemas.microsoft.com/office/drawing/2014/main" id="{89CEF236-2804-4D66-85C1-70CAE80FABC2}"/>
              </a:ext>
            </a:extLst>
          </p:cNvPr>
          <p:cNvSpPr txBox="1"/>
          <p:nvPr/>
        </p:nvSpPr>
        <p:spPr>
          <a:xfrm>
            <a:off x="2043910" y="1776858"/>
            <a:ext cx="3208327" cy="1846659"/>
          </a:xfrm>
          <a:prstGeom prst="rect">
            <a:avLst/>
          </a:prstGeom>
          <a:noFill/>
        </p:spPr>
        <p:txBody>
          <a:bodyPr wrap="square" lIns="0" tIns="0" rIns="0" bIns="0" rtlCol="0">
            <a:spAutoFit/>
          </a:bodyPr>
          <a:lstStyle/>
          <a:p>
            <a:r>
              <a:rPr lang="en-US" sz="4000" dirty="0">
                <a:solidFill>
                  <a:schemeClr val="bg1"/>
                </a:solidFill>
              </a:rPr>
              <a:t>PRODUCT</a:t>
            </a:r>
            <a:r>
              <a:rPr lang="en-US" sz="4000" b="1" dirty="0">
                <a:solidFill>
                  <a:schemeClr val="bg1"/>
                </a:solidFill>
                <a:latin typeface="+mj-lt"/>
              </a:rPr>
              <a:t> CATALOGUE </a:t>
            </a:r>
            <a:r>
              <a:rPr lang="en-US" sz="4000" dirty="0">
                <a:solidFill>
                  <a:schemeClr val="bg1"/>
                </a:solidFill>
              </a:rPr>
              <a:t>2024</a:t>
            </a:r>
            <a:endParaRPr lang="en-US" sz="4000" b="1" dirty="0">
              <a:solidFill>
                <a:schemeClr val="bg1"/>
              </a:solidFill>
              <a:latin typeface="+mj-lt"/>
            </a:endParaRPr>
          </a:p>
        </p:txBody>
      </p:sp>
      <p:sp>
        <p:nvSpPr>
          <p:cNvPr id="21" name="TextBox 20">
            <a:extLst>
              <a:ext uri="{FF2B5EF4-FFF2-40B4-BE49-F238E27FC236}">
                <a16:creationId xmlns:a16="http://schemas.microsoft.com/office/drawing/2014/main" id="{480A4DA2-2DC6-4665-BDD4-952A6970D431}"/>
              </a:ext>
            </a:extLst>
          </p:cNvPr>
          <p:cNvSpPr txBox="1"/>
          <p:nvPr/>
        </p:nvSpPr>
        <p:spPr>
          <a:xfrm>
            <a:off x="2192348" y="5691772"/>
            <a:ext cx="2193203" cy="153888"/>
          </a:xfrm>
          <a:prstGeom prst="rect">
            <a:avLst/>
          </a:prstGeom>
          <a:noFill/>
        </p:spPr>
        <p:txBody>
          <a:bodyPr wrap="square" lIns="0" tIns="0" rIns="0" bIns="0" rtlCol="0">
            <a:spAutoFit/>
          </a:bodyPr>
          <a:lstStyle/>
          <a:p>
            <a:pPr>
              <a:spcAft>
                <a:spcPts val="600"/>
              </a:spcAft>
            </a:pPr>
            <a:r>
              <a:rPr lang="en-US" sz="1000" dirty="0">
                <a:solidFill>
                  <a:schemeClr val="bg1"/>
                </a:solidFill>
              </a:rPr>
              <a:t>www.fazz-indo-omaira.com</a:t>
            </a:r>
          </a:p>
        </p:txBody>
      </p:sp>
      <p:sp>
        <p:nvSpPr>
          <p:cNvPr id="24" name="TextBox 23">
            <a:extLst>
              <a:ext uri="{FF2B5EF4-FFF2-40B4-BE49-F238E27FC236}">
                <a16:creationId xmlns:a16="http://schemas.microsoft.com/office/drawing/2014/main" id="{C92B3D5C-0FF5-4702-A541-96F9A13C7F37}"/>
              </a:ext>
            </a:extLst>
          </p:cNvPr>
          <p:cNvSpPr txBox="1"/>
          <p:nvPr/>
        </p:nvSpPr>
        <p:spPr>
          <a:xfrm>
            <a:off x="2192348" y="4010981"/>
            <a:ext cx="2911452" cy="215444"/>
          </a:xfrm>
          <a:prstGeom prst="rect">
            <a:avLst/>
          </a:prstGeom>
          <a:noFill/>
        </p:spPr>
        <p:txBody>
          <a:bodyPr wrap="square" lIns="0" tIns="0" rIns="0" bIns="0" rtlCol="0">
            <a:spAutoFit/>
          </a:bodyPr>
          <a:lstStyle/>
          <a:p>
            <a:pPr>
              <a:spcAft>
                <a:spcPts val="600"/>
              </a:spcAft>
            </a:pPr>
            <a:r>
              <a:rPr lang="en-US" sz="1400" dirty="0">
                <a:solidFill>
                  <a:schemeClr val="bg1"/>
                </a:solidFill>
              </a:rPr>
              <a:t>PT. FAZZA INDO OMAIRA</a:t>
            </a:r>
          </a:p>
        </p:txBody>
      </p:sp>
      <p:sp>
        <p:nvSpPr>
          <p:cNvPr id="29" name="TextBox 28">
            <a:extLst>
              <a:ext uri="{FF2B5EF4-FFF2-40B4-BE49-F238E27FC236}">
                <a16:creationId xmlns:a16="http://schemas.microsoft.com/office/drawing/2014/main" id="{39D4BD07-880C-429A-8BE5-6D415CA4CEEB}"/>
              </a:ext>
            </a:extLst>
          </p:cNvPr>
          <p:cNvSpPr txBox="1"/>
          <p:nvPr/>
        </p:nvSpPr>
        <p:spPr>
          <a:xfrm>
            <a:off x="5400675" y="628650"/>
            <a:ext cx="180975" cy="180975"/>
          </a:xfrm>
          <a:prstGeom prst="rect">
            <a:avLst/>
          </a:prstGeom>
          <a:solidFill>
            <a:srgbClr val="F49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grpSp>
        <p:nvGrpSpPr>
          <p:cNvPr id="31" name="Group 30">
            <a:extLst>
              <a:ext uri="{FF2B5EF4-FFF2-40B4-BE49-F238E27FC236}">
                <a16:creationId xmlns:a16="http://schemas.microsoft.com/office/drawing/2014/main" id="{F64B40DF-87F3-4177-935B-B5D9254DC3D2}"/>
              </a:ext>
            </a:extLst>
          </p:cNvPr>
          <p:cNvGrpSpPr/>
          <p:nvPr/>
        </p:nvGrpSpPr>
        <p:grpSpPr>
          <a:xfrm>
            <a:off x="2192348" y="1339266"/>
            <a:ext cx="423633" cy="103772"/>
            <a:chOff x="1690254" y="6191435"/>
            <a:chExt cx="452473" cy="110836"/>
          </a:xfrm>
          <a:solidFill>
            <a:srgbClr val="174A90"/>
          </a:solidFill>
        </p:grpSpPr>
        <p:sp>
          <p:nvSpPr>
            <p:cNvPr id="32" name="TextBox 31">
              <a:extLst>
                <a:ext uri="{FF2B5EF4-FFF2-40B4-BE49-F238E27FC236}">
                  <a16:creationId xmlns:a16="http://schemas.microsoft.com/office/drawing/2014/main" id="{5F9E8841-45ED-4891-AE83-D681D195F56A}"/>
                </a:ext>
              </a:extLst>
            </p:cNvPr>
            <p:cNvSpPr txBox="1"/>
            <p:nvPr/>
          </p:nvSpPr>
          <p:spPr>
            <a:xfrm>
              <a:off x="1690254"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33" name="TextBox 32">
              <a:extLst>
                <a:ext uri="{FF2B5EF4-FFF2-40B4-BE49-F238E27FC236}">
                  <a16:creationId xmlns:a16="http://schemas.microsoft.com/office/drawing/2014/main" id="{25E81950-C281-42F6-9E6F-9EAC9BDCFE8E}"/>
                </a:ext>
              </a:extLst>
            </p:cNvPr>
            <p:cNvSpPr txBox="1"/>
            <p:nvPr/>
          </p:nvSpPr>
          <p:spPr>
            <a:xfrm>
              <a:off x="1861072"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34" name="TextBox 33">
              <a:extLst>
                <a:ext uri="{FF2B5EF4-FFF2-40B4-BE49-F238E27FC236}">
                  <a16:creationId xmlns:a16="http://schemas.microsoft.com/office/drawing/2014/main" id="{863A683F-258B-41F7-8D03-69A2E3DA53EC}"/>
                </a:ext>
              </a:extLst>
            </p:cNvPr>
            <p:cNvSpPr txBox="1"/>
            <p:nvPr/>
          </p:nvSpPr>
          <p:spPr>
            <a:xfrm>
              <a:off x="2031891"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grpSp>
    </p:spTree>
    <p:extLst>
      <p:ext uri="{BB962C8B-B14F-4D97-AF65-F5344CB8AC3E}">
        <p14:creationId xmlns:p14="http://schemas.microsoft.com/office/powerpoint/2010/main" val="2889174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77EA8D88-5A78-4FAC-8525-B6E9E8FAD9CC}"/>
              </a:ext>
            </a:extLst>
          </p:cNvPr>
          <p:cNvPicPr>
            <a:picLocks noChangeAspect="1"/>
          </p:cNvPicPr>
          <p:nvPr/>
        </p:nvPicPr>
        <p:blipFill>
          <a:blip r:embed="rId6">
            <a:extLst>
              <a:ext uri="{28A0092B-C50C-407E-A947-70E740481C1C}">
                <a14:useLocalDpi xmlns:a14="http://schemas.microsoft.com/office/drawing/2010/main" val="0"/>
              </a:ext>
            </a:extLst>
          </a:blip>
          <a:srcRect t="34849" b="34849"/>
          <a:stretch/>
        </p:blipFill>
        <p:spPr>
          <a:xfrm>
            <a:off x="7638472" y="915520"/>
            <a:ext cx="3929639" cy="2111083"/>
          </a:xfrm>
          <a:custGeom>
            <a:avLst/>
            <a:gdLst>
              <a:gd name="connsiteX0" fmla="*/ 277966 w 3929639"/>
              <a:gd name="connsiteY0" fmla="*/ 0 h 2111083"/>
              <a:gd name="connsiteX1" fmla="*/ 3651673 w 3929639"/>
              <a:gd name="connsiteY1" fmla="*/ 0 h 2111083"/>
              <a:gd name="connsiteX2" fmla="*/ 3929639 w 3929639"/>
              <a:gd name="connsiteY2" fmla="*/ 277966 h 2111083"/>
              <a:gd name="connsiteX3" fmla="*/ 3929639 w 3929639"/>
              <a:gd name="connsiteY3" fmla="*/ 1833117 h 2111083"/>
              <a:gd name="connsiteX4" fmla="*/ 3651673 w 3929639"/>
              <a:gd name="connsiteY4" fmla="*/ 2111083 h 2111083"/>
              <a:gd name="connsiteX5" fmla="*/ 277966 w 3929639"/>
              <a:gd name="connsiteY5" fmla="*/ 2111083 h 2111083"/>
              <a:gd name="connsiteX6" fmla="*/ 0 w 3929639"/>
              <a:gd name="connsiteY6" fmla="*/ 1833117 h 2111083"/>
              <a:gd name="connsiteX7" fmla="*/ 0 w 3929639"/>
              <a:gd name="connsiteY7" fmla="*/ 277966 h 2111083"/>
              <a:gd name="connsiteX8" fmla="*/ 277966 w 3929639"/>
              <a:gd name="connsiteY8" fmla="*/ 0 h 21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9639" h="2111083">
                <a:moveTo>
                  <a:pt x="277966" y="0"/>
                </a:moveTo>
                <a:lnTo>
                  <a:pt x="3651673" y="0"/>
                </a:lnTo>
                <a:cubicBezTo>
                  <a:pt x="3805189" y="0"/>
                  <a:pt x="3929639" y="124450"/>
                  <a:pt x="3929639" y="277966"/>
                </a:cubicBezTo>
                <a:lnTo>
                  <a:pt x="3929639" y="1833117"/>
                </a:lnTo>
                <a:cubicBezTo>
                  <a:pt x="3929639" y="1986633"/>
                  <a:pt x="3805189" y="2111083"/>
                  <a:pt x="3651673" y="2111083"/>
                </a:cubicBezTo>
                <a:lnTo>
                  <a:pt x="277966" y="2111083"/>
                </a:lnTo>
                <a:cubicBezTo>
                  <a:pt x="124450" y="2111083"/>
                  <a:pt x="0" y="1986633"/>
                  <a:pt x="0" y="1833117"/>
                </a:cubicBezTo>
                <a:lnTo>
                  <a:pt x="0" y="277966"/>
                </a:lnTo>
                <a:cubicBezTo>
                  <a:pt x="0" y="124450"/>
                  <a:pt x="124450" y="0"/>
                  <a:pt x="277966" y="0"/>
                </a:cubicBezTo>
                <a:close/>
              </a:path>
            </a:pathLst>
          </a:custGeom>
        </p:spPr>
      </p:pic>
      <p:pic>
        <p:nvPicPr>
          <p:cNvPr id="21" name="Picture 20">
            <a:extLst>
              <a:ext uri="{FF2B5EF4-FFF2-40B4-BE49-F238E27FC236}">
                <a16:creationId xmlns:a16="http://schemas.microsoft.com/office/drawing/2014/main" id="{23F7450F-97CD-4D99-9A66-400E45721EBD}"/>
              </a:ext>
            </a:extLst>
          </p:cNvPr>
          <p:cNvPicPr>
            <a:picLocks noChangeAspect="1"/>
          </p:cNvPicPr>
          <p:nvPr/>
        </p:nvPicPr>
        <p:blipFill>
          <a:blip r:embed="rId7">
            <a:extLst>
              <a:ext uri="{28A0092B-C50C-407E-A947-70E740481C1C}">
                <a14:useLocalDpi xmlns:a14="http://schemas.microsoft.com/office/drawing/2010/main" val="0"/>
              </a:ext>
            </a:extLst>
          </a:blip>
          <a:srcRect l="5327" r="5327"/>
          <a:stretch/>
        </p:blipFill>
        <p:spPr>
          <a:xfrm>
            <a:off x="1" y="1020044"/>
            <a:ext cx="7093527" cy="5837950"/>
          </a:xfrm>
          <a:custGeom>
            <a:avLst/>
            <a:gdLst>
              <a:gd name="connsiteX0" fmla="*/ 0 w 7093527"/>
              <a:gd name="connsiteY0" fmla="*/ 0 h 5837950"/>
              <a:gd name="connsiteX1" fmla="*/ 6799469 w 7093527"/>
              <a:gd name="connsiteY1" fmla="*/ 0 h 5837950"/>
              <a:gd name="connsiteX2" fmla="*/ 7093527 w 7093527"/>
              <a:gd name="connsiteY2" fmla="*/ 294058 h 5837950"/>
              <a:gd name="connsiteX3" fmla="*/ 7093527 w 7093527"/>
              <a:gd name="connsiteY3" fmla="*/ 5837950 h 5837950"/>
              <a:gd name="connsiteX4" fmla="*/ 0 w 7093527"/>
              <a:gd name="connsiteY4" fmla="*/ 5837950 h 583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3527" h="5837950">
                <a:moveTo>
                  <a:pt x="0" y="0"/>
                </a:moveTo>
                <a:lnTo>
                  <a:pt x="6799469" y="0"/>
                </a:lnTo>
                <a:cubicBezTo>
                  <a:pt x="6961873" y="0"/>
                  <a:pt x="7093527" y="131654"/>
                  <a:pt x="7093527" y="294058"/>
                </a:cubicBezTo>
                <a:lnTo>
                  <a:pt x="7093527" y="5837950"/>
                </a:lnTo>
                <a:lnTo>
                  <a:pt x="0" y="5837950"/>
                </a:lnTo>
                <a:close/>
              </a:path>
            </a:pathLst>
          </a:custGeom>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GREEN TEA</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09</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5" name="Rectangle: Top Corners Rounded 4">
            <a:extLst>
              <a:ext uri="{FF2B5EF4-FFF2-40B4-BE49-F238E27FC236}">
                <a16:creationId xmlns:a16="http://schemas.microsoft.com/office/drawing/2014/main" id="{B547DCAF-CE6F-4E37-92C0-967454C8F959}"/>
              </a:ext>
            </a:extLst>
          </p:cNvPr>
          <p:cNvSpPr/>
          <p:nvPr/>
        </p:nvSpPr>
        <p:spPr>
          <a:xfrm rot="16200000">
            <a:off x="8755575" y="1088139"/>
            <a:ext cx="1275613" cy="5597237"/>
          </a:xfrm>
          <a:prstGeom prst="round2SameRect">
            <a:avLst>
              <a:gd name="adj1" fmla="val 21012"/>
              <a:gd name="adj2" fmla="val 0"/>
            </a:avLst>
          </a:prstGeom>
          <a:gradFill flip="none" rotWithShape="1">
            <a:gsLst>
              <a:gs pos="0">
                <a:srgbClr val="F49421"/>
              </a:gs>
              <a:gs pos="100000">
                <a:srgbClr val="F49421"/>
              </a:gs>
              <a:gs pos="84000">
                <a:srgbClr val="F4B64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sp>
        <p:nvSpPr>
          <p:cNvPr id="17" name="TextBox 16">
            <a:extLst>
              <a:ext uri="{FF2B5EF4-FFF2-40B4-BE49-F238E27FC236}">
                <a16:creationId xmlns:a16="http://schemas.microsoft.com/office/drawing/2014/main" id="{23ECD9E9-85D7-44D7-958A-7E852C67DCF6}"/>
              </a:ext>
            </a:extLst>
          </p:cNvPr>
          <p:cNvSpPr txBox="1"/>
          <p:nvPr/>
        </p:nvSpPr>
        <p:spPr>
          <a:xfrm>
            <a:off x="7638473" y="4642386"/>
            <a:ext cx="4239300" cy="1077218"/>
          </a:xfrm>
          <a:prstGeom prst="rect">
            <a:avLst/>
          </a:prstGeom>
          <a:noFill/>
        </p:spPr>
        <p:txBody>
          <a:bodyPr wrap="square" lIns="0" tIns="0" rIns="0" bIns="0" rtlCol="0">
            <a:spAutoFit/>
          </a:bodyPr>
          <a:lstStyle/>
          <a:p>
            <a:pPr>
              <a:spcAft>
                <a:spcPts val="600"/>
              </a:spcAft>
            </a:pPr>
            <a:r>
              <a:rPr lang="en-US" sz="1400" dirty="0"/>
              <a:t>Discover the serene essence of </a:t>
            </a:r>
            <a:r>
              <a:rPr lang="en-US" sz="1400" dirty="0" err="1"/>
              <a:t>Pagaralam's</a:t>
            </a:r>
            <a:r>
              <a:rPr lang="en-US" sz="1400" dirty="0"/>
              <a:t> Green Tea, where each sip embodies the lush landscapes and crisp mountain air of this Indonesian gem. Elevate your tea experience with a taste of nature's tranquility. 🍃☕ #PagaralamGreenTea #SipOfSerendipity</a:t>
            </a:r>
          </a:p>
        </p:txBody>
      </p:sp>
      <p:sp>
        <p:nvSpPr>
          <p:cNvPr id="16" name="TextBox 15">
            <a:extLst>
              <a:ext uri="{FF2B5EF4-FFF2-40B4-BE49-F238E27FC236}">
                <a16:creationId xmlns:a16="http://schemas.microsoft.com/office/drawing/2014/main" id="{6913F9E4-FF5B-4B91-A681-B56FB3178DCA}"/>
              </a:ext>
            </a:extLst>
          </p:cNvPr>
          <p:cNvSpPr txBox="1"/>
          <p:nvPr/>
        </p:nvSpPr>
        <p:spPr>
          <a:xfrm>
            <a:off x="7093526" y="3609760"/>
            <a:ext cx="4474585" cy="553998"/>
          </a:xfrm>
          <a:prstGeom prst="rect">
            <a:avLst/>
          </a:prstGeom>
          <a:noFill/>
        </p:spPr>
        <p:txBody>
          <a:bodyPr wrap="square" lIns="0" tIns="0" rIns="0" bIns="0" rtlCol="0">
            <a:spAutoFit/>
          </a:bodyPr>
          <a:lstStyle/>
          <a:p>
            <a:pPr>
              <a:spcAft>
                <a:spcPts val="600"/>
              </a:spcAft>
            </a:pPr>
            <a:r>
              <a:rPr lang="en-US" sz="3600" b="1" dirty="0">
                <a:solidFill>
                  <a:schemeClr val="bg1"/>
                </a:solidFill>
                <a:latin typeface="+mj-lt"/>
              </a:rPr>
              <a:t>GREEN TEA</a:t>
            </a:r>
            <a:endParaRPr lang="en-US" sz="3600" dirty="0">
              <a:solidFill>
                <a:schemeClr val="bg1"/>
              </a:solidFill>
            </a:endParaRPr>
          </a:p>
        </p:txBody>
      </p:sp>
    </p:spTree>
    <p:extLst>
      <p:ext uri="{BB962C8B-B14F-4D97-AF65-F5344CB8AC3E}">
        <p14:creationId xmlns:p14="http://schemas.microsoft.com/office/powerpoint/2010/main" val="878522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1" y="0"/>
            <a:ext cx="4336041"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GREEN TEA COMPOSITION</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10</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4682532" y="764730"/>
            <a:ext cx="6430945" cy="430887"/>
          </a:xfrm>
          <a:prstGeom prst="rect">
            <a:avLst/>
          </a:prstGeom>
          <a:noFill/>
        </p:spPr>
        <p:txBody>
          <a:bodyPr wrap="square" lIns="0" tIns="0" rIns="0" bIns="0" rtlCol="0">
            <a:spAutoFit/>
          </a:bodyPr>
          <a:lstStyle/>
          <a:p>
            <a:pPr>
              <a:spcAft>
                <a:spcPts val="600"/>
              </a:spcAft>
            </a:pPr>
            <a:r>
              <a:rPr lang="en-US" sz="2800" b="1" dirty="0">
                <a:solidFill>
                  <a:schemeClr val="accent4">
                    <a:lumMod val="60000"/>
                    <a:lumOff val="40000"/>
                  </a:schemeClr>
                </a:solidFill>
              </a:rPr>
              <a:t>GREEN TEA </a:t>
            </a:r>
            <a:r>
              <a:rPr lang="en-US" sz="2800" b="1" dirty="0">
                <a:solidFill>
                  <a:schemeClr val="accent4">
                    <a:lumMod val="50000"/>
                  </a:schemeClr>
                </a:solidFill>
                <a:latin typeface="+mj-lt"/>
              </a:rPr>
              <a:t>COMPOSITION</a:t>
            </a:r>
            <a:endParaRPr lang="en-US" sz="2800" dirty="0">
              <a:solidFill>
                <a:schemeClr val="accent4">
                  <a:lumMod val="50000"/>
                </a:schemeClr>
              </a:solidFill>
            </a:endParaRP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15614" b="15614"/>
          <a:stretch/>
        </p:blipFill>
        <p:spPr>
          <a:xfrm>
            <a:off x="201857" y="863857"/>
            <a:ext cx="3526081" cy="2523538"/>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228492922"/>
              </p:ext>
            </p:extLst>
          </p:nvPr>
        </p:nvGraphicFramePr>
        <p:xfrm>
          <a:off x="4028194" y="1378072"/>
          <a:ext cx="6954654" cy="4429874"/>
        </p:xfrm>
        <a:graphic>
          <a:graphicData uri="http://schemas.openxmlformats.org/drawingml/2006/table">
            <a:tbl>
              <a:tblPr firstRow="1" bandRow="1">
                <a:tableStyleId>{5C22544A-7EE6-4342-B048-85BDC9FD1C3A}</a:tableStyleId>
              </a:tblPr>
              <a:tblGrid>
                <a:gridCol w="1119499">
                  <a:extLst>
                    <a:ext uri="{9D8B030D-6E8A-4147-A177-3AD203B41FA5}">
                      <a16:colId xmlns:a16="http://schemas.microsoft.com/office/drawing/2014/main" val="198311235"/>
                    </a:ext>
                  </a:extLst>
                </a:gridCol>
                <a:gridCol w="2410933">
                  <a:extLst>
                    <a:ext uri="{9D8B030D-6E8A-4147-A177-3AD203B41FA5}">
                      <a16:colId xmlns:a16="http://schemas.microsoft.com/office/drawing/2014/main" val="1241118123"/>
                    </a:ext>
                  </a:extLst>
                </a:gridCol>
                <a:gridCol w="1127414">
                  <a:extLst>
                    <a:ext uri="{9D8B030D-6E8A-4147-A177-3AD203B41FA5}">
                      <a16:colId xmlns:a16="http://schemas.microsoft.com/office/drawing/2014/main" val="3295615998"/>
                    </a:ext>
                  </a:extLst>
                </a:gridCol>
                <a:gridCol w="792534">
                  <a:extLst>
                    <a:ext uri="{9D8B030D-6E8A-4147-A177-3AD203B41FA5}">
                      <a16:colId xmlns:a16="http://schemas.microsoft.com/office/drawing/2014/main" val="2349090044"/>
                    </a:ext>
                  </a:extLst>
                </a:gridCol>
                <a:gridCol w="1504274">
                  <a:extLst>
                    <a:ext uri="{9D8B030D-6E8A-4147-A177-3AD203B41FA5}">
                      <a16:colId xmlns:a16="http://schemas.microsoft.com/office/drawing/2014/main" val="3015549370"/>
                    </a:ext>
                  </a:extLst>
                </a:gridCol>
              </a:tblGrid>
              <a:tr h="403218">
                <a:tc>
                  <a:txBody>
                    <a:bodyPr/>
                    <a:lstStyle/>
                    <a:p>
                      <a:pPr algn="ctr"/>
                      <a:r>
                        <a:rPr lang="en-US" dirty="0"/>
                        <a:t>GRADE</a:t>
                      </a:r>
                      <a:endParaRPr lang="en-ID" dirty="0"/>
                    </a:p>
                  </a:txBody>
                  <a:tcPr>
                    <a:solidFill>
                      <a:schemeClr val="accent4">
                        <a:lumMod val="75000"/>
                      </a:schemeClr>
                    </a:solidFill>
                  </a:tcPr>
                </a:tc>
                <a:tc>
                  <a:txBody>
                    <a:bodyPr/>
                    <a:lstStyle/>
                    <a:p>
                      <a:pPr algn="ctr"/>
                      <a:r>
                        <a:rPr lang="en-US" dirty="0"/>
                        <a:t>COMPOSITION</a:t>
                      </a:r>
                      <a:endParaRPr lang="en-ID" dirty="0"/>
                    </a:p>
                  </a:txBody>
                  <a:tcPr>
                    <a:solidFill>
                      <a:schemeClr val="accent4">
                        <a:lumMod val="75000"/>
                      </a:schemeClr>
                    </a:solidFill>
                  </a:tcPr>
                </a:tc>
                <a:tc>
                  <a:txBody>
                    <a:bodyPr/>
                    <a:lstStyle/>
                    <a:p>
                      <a:pPr algn="ctr"/>
                      <a:r>
                        <a:rPr lang="en-US" dirty="0"/>
                        <a:t>KG</a:t>
                      </a:r>
                      <a:endParaRPr lang="en-ID" dirty="0"/>
                    </a:p>
                  </a:txBody>
                  <a:tcPr>
                    <a:solidFill>
                      <a:schemeClr val="accent4">
                        <a:lumMod val="75000"/>
                      </a:schemeClr>
                    </a:solidFill>
                  </a:tcPr>
                </a:tc>
                <a:tc>
                  <a:txBody>
                    <a:bodyPr/>
                    <a:lstStyle/>
                    <a:p>
                      <a:pPr algn="ctr"/>
                      <a:r>
                        <a:rPr lang="en-US" dirty="0"/>
                        <a:t>%</a:t>
                      </a:r>
                      <a:endParaRPr lang="en-ID" dirty="0"/>
                    </a:p>
                  </a:txBody>
                  <a:tcPr>
                    <a:solidFill>
                      <a:schemeClr val="accent4">
                        <a:lumMod val="75000"/>
                      </a:schemeClr>
                    </a:solidFill>
                  </a:tcPr>
                </a:tc>
                <a:tc>
                  <a:txBody>
                    <a:bodyPr/>
                    <a:lstStyle/>
                    <a:p>
                      <a:pPr algn="ctr"/>
                      <a:r>
                        <a:rPr lang="en-US" dirty="0"/>
                        <a:t>WEIGHT</a:t>
                      </a:r>
                      <a:endParaRPr lang="en-ID" dirty="0"/>
                    </a:p>
                  </a:txBody>
                  <a:tcPr>
                    <a:solidFill>
                      <a:schemeClr val="accent4">
                        <a:lumMod val="75000"/>
                      </a:schemeClr>
                    </a:solidFill>
                  </a:tcPr>
                </a:tc>
                <a:extLst>
                  <a:ext uri="{0D108BD9-81ED-4DB2-BD59-A6C34878D82A}">
                    <a16:rowId xmlns:a16="http://schemas.microsoft.com/office/drawing/2014/main" val="2530810006"/>
                  </a:ext>
                </a:extLst>
              </a:tr>
              <a:tr h="403218">
                <a:tc>
                  <a:txBody>
                    <a:bodyPr/>
                    <a:lstStyle/>
                    <a:p>
                      <a:r>
                        <a:rPr lang="en-US" b="1" dirty="0">
                          <a:solidFill>
                            <a:schemeClr val="bg1"/>
                          </a:solidFill>
                        </a:rPr>
                        <a:t>KR 1</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FUNNEL 1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160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20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40kg/sack</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019700502"/>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FUNNEL 2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640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3309423950"/>
                  </a:ext>
                </a:extLst>
              </a:tr>
              <a:tr h="403218">
                <a:tc>
                  <a:txBody>
                    <a:bodyPr/>
                    <a:lstStyle/>
                    <a:p>
                      <a:r>
                        <a:rPr lang="en-US" b="1" dirty="0">
                          <a:solidFill>
                            <a:schemeClr val="bg1"/>
                          </a:solidFill>
                        </a:rPr>
                        <a:t>KR 2</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FUNNEL 1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210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30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35kg/sack</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419160422"/>
                  </a:ext>
                </a:extLst>
              </a:tr>
              <a:tr h="403218">
                <a:tc>
                  <a:txBody>
                    <a:bodyPr/>
                    <a:lstStyle/>
                    <a:p>
                      <a:endParaRPr lang="en-ID"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FUNNEL 2 MIDLETONE</a:t>
                      </a:r>
                      <a:endParaRPr lang="en-ID" sz="1200"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420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60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2223094650"/>
                  </a:ext>
                </a:extLst>
              </a:tr>
              <a:tr h="403218">
                <a:tc>
                  <a:txBody>
                    <a:bodyPr/>
                    <a:lstStyle/>
                    <a:p>
                      <a:endParaRPr lang="en-ID"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FUNNEL 3 MIDLETONE</a:t>
                      </a:r>
                      <a:endParaRPr lang="en-ID" sz="1200"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70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849933840"/>
                  </a:ext>
                </a:extLst>
              </a:tr>
              <a:tr h="403218">
                <a:tc>
                  <a:txBody>
                    <a:bodyPr/>
                    <a:lstStyle/>
                    <a:p>
                      <a:r>
                        <a:rPr lang="en-US" b="1" dirty="0">
                          <a:solidFill>
                            <a:schemeClr val="bg1"/>
                          </a:solidFill>
                        </a:rPr>
                        <a:t>KR 3</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BOLL TEA POWDER</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400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50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40kg/sack</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90109673"/>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PERFORATION</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128</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16</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422939789"/>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SHIFTER POWDER</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2589705130"/>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ID" sz="1200" b="1" dirty="0">
                          <a:solidFill>
                            <a:schemeClr val="bg1"/>
                          </a:solidFill>
                        </a:rPr>
                        <a:t>MIDLETONE ROUGH FUNNEL</a:t>
                      </a:r>
                    </a:p>
                  </a:txBody>
                  <a:tcPr>
                    <a:solidFill>
                      <a:schemeClr val="accent4">
                        <a:lumMod val="50000"/>
                      </a:schemeClr>
                    </a:solidFill>
                  </a:tcPr>
                </a:tc>
                <a:tc>
                  <a:txBody>
                    <a:bodyPr/>
                    <a:lstStyle/>
                    <a:p>
                      <a:r>
                        <a:rPr lang="en-US" sz="1400" b="1" dirty="0">
                          <a:solidFill>
                            <a:schemeClr val="bg1"/>
                          </a:solidFill>
                        </a:rPr>
                        <a:t>128</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16</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2138374919"/>
                  </a:ext>
                </a:extLst>
              </a:tr>
              <a:tr h="397694">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DUST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64</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8</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3004047429"/>
                  </a:ext>
                </a:extLst>
              </a:tr>
            </a:tbl>
          </a:graphicData>
        </a:graphic>
      </p:graphicFrame>
    </p:spTree>
    <p:extLst>
      <p:ext uri="{BB962C8B-B14F-4D97-AF65-F5344CB8AC3E}">
        <p14:creationId xmlns:p14="http://schemas.microsoft.com/office/powerpoint/2010/main" val="1173688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1" y="0"/>
            <a:ext cx="4336041"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40816" y="296963"/>
            <a:ext cx="3087120" cy="287238"/>
            <a:chOff x="637656" y="430312"/>
            <a:chExt cx="2510677" cy="307777"/>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307777"/>
            </a:xfrm>
            <a:prstGeom prst="rect">
              <a:avLst/>
            </a:prstGeom>
            <a:noFill/>
          </p:spPr>
          <p:txBody>
            <a:bodyPr wrap="square" lIns="0" tIns="0" rIns="0" bIns="0" rtlCol="0">
              <a:spAutoFit/>
            </a:bodyPr>
            <a:lstStyle/>
            <a:p>
              <a:pPr>
                <a:spcAft>
                  <a:spcPts val="600"/>
                </a:spcAft>
              </a:pPr>
              <a:r>
                <a:rPr lang="en-US" sz="1000" dirty="0">
                  <a:solidFill>
                    <a:schemeClr val="bg1"/>
                  </a:solidFill>
                </a:rPr>
                <a:t>GREEN TEA CHOP PACKAGING PER TYPE</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37656" y="430312"/>
              <a:ext cx="119939" cy="164892"/>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11</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4682532" y="764730"/>
            <a:ext cx="6430945" cy="861774"/>
          </a:xfrm>
          <a:prstGeom prst="rect">
            <a:avLst/>
          </a:prstGeom>
          <a:noFill/>
        </p:spPr>
        <p:txBody>
          <a:bodyPr wrap="square" lIns="0" tIns="0" rIns="0" bIns="0" rtlCol="0">
            <a:spAutoFit/>
          </a:bodyPr>
          <a:lstStyle/>
          <a:p>
            <a:pPr>
              <a:spcAft>
                <a:spcPts val="600"/>
              </a:spcAft>
            </a:pPr>
            <a:r>
              <a:rPr lang="en-US" sz="2800" b="1" dirty="0">
                <a:solidFill>
                  <a:schemeClr val="accent4">
                    <a:lumMod val="75000"/>
                  </a:schemeClr>
                </a:solidFill>
              </a:rPr>
              <a:t>GREEN TEA </a:t>
            </a:r>
            <a:r>
              <a:rPr lang="en-US" sz="2800" b="1" dirty="0">
                <a:solidFill>
                  <a:schemeClr val="accent4">
                    <a:lumMod val="75000"/>
                  </a:schemeClr>
                </a:solidFill>
                <a:latin typeface="+mj-lt"/>
              </a:rPr>
              <a:t>CHOP PACKAGING PER TYPE</a:t>
            </a:r>
            <a:endParaRPr lang="en-US" sz="2800" dirty="0">
              <a:solidFill>
                <a:schemeClr val="accent4">
                  <a:lumMod val="75000"/>
                </a:schemeClr>
              </a:solidFill>
            </a:endParaRP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9176" b="9176"/>
          <a:stretch/>
        </p:blipFill>
        <p:spPr>
          <a:xfrm>
            <a:off x="201857" y="863857"/>
            <a:ext cx="3526081" cy="2523538"/>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1978531206"/>
              </p:ext>
            </p:extLst>
          </p:nvPr>
        </p:nvGraphicFramePr>
        <p:xfrm>
          <a:off x="4801917" y="1910634"/>
          <a:ext cx="5450380" cy="1612872"/>
        </p:xfrm>
        <a:graphic>
          <a:graphicData uri="http://schemas.openxmlformats.org/drawingml/2006/table">
            <a:tbl>
              <a:tblPr firstRow="1" bandRow="1">
                <a:tableStyleId>{5C22544A-7EE6-4342-B048-85BDC9FD1C3A}</a:tableStyleId>
              </a:tblPr>
              <a:tblGrid>
                <a:gridCol w="1119499">
                  <a:extLst>
                    <a:ext uri="{9D8B030D-6E8A-4147-A177-3AD203B41FA5}">
                      <a16:colId xmlns:a16="http://schemas.microsoft.com/office/drawing/2014/main" val="198311235"/>
                    </a:ext>
                  </a:extLst>
                </a:gridCol>
                <a:gridCol w="1102382">
                  <a:extLst>
                    <a:ext uri="{9D8B030D-6E8A-4147-A177-3AD203B41FA5}">
                      <a16:colId xmlns:a16="http://schemas.microsoft.com/office/drawing/2014/main" val="1241118123"/>
                    </a:ext>
                  </a:extLst>
                </a:gridCol>
                <a:gridCol w="954593">
                  <a:extLst>
                    <a:ext uri="{9D8B030D-6E8A-4147-A177-3AD203B41FA5}">
                      <a16:colId xmlns:a16="http://schemas.microsoft.com/office/drawing/2014/main" val="3295615998"/>
                    </a:ext>
                  </a:extLst>
                </a:gridCol>
                <a:gridCol w="2273906">
                  <a:extLst>
                    <a:ext uri="{9D8B030D-6E8A-4147-A177-3AD203B41FA5}">
                      <a16:colId xmlns:a16="http://schemas.microsoft.com/office/drawing/2014/main" val="2349090044"/>
                    </a:ext>
                  </a:extLst>
                </a:gridCol>
              </a:tblGrid>
              <a:tr h="403218">
                <a:tc>
                  <a:txBody>
                    <a:bodyPr/>
                    <a:lstStyle/>
                    <a:p>
                      <a:pPr algn="ctr"/>
                      <a:r>
                        <a:rPr lang="en-US" dirty="0">
                          <a:solidFill>
                            <a:schemeClr val="bg1"/>
                          </a:solidFill>
                        </a:rPr>
                        <a:t>GRADE</a:t>
                      </a:r>
                      <a:endParaRPr lang="en-ID" dirty="0">
                        <a:solidFill>
                          <a:schemeClr val="bg1"/>
                        </a:solidFill>
                      </a:endParaRPr>
                    </a:p>
                  </a:txBody>
                  <a:tcPr>
                    <a:solidFill>
                      <a:schemeClr val="accent4">
                        <a:lumMod val="75000"/>
                      </a:schemeClr>
                    </a:solidFill>
                  </a:tcPr>
                </a:tc>
                <a:tc>
                  <a:txBody>
                    <a:bodyPr/>
                    <a:lstStyle/>
                    <a:p>
                      <a:pPr algn="ctr"/>
                      <a:r>
                        <a:rPr lang="en-US" dirty="0">
                          <a:solidFill>
                            <a:schemeClr val="bg1"/>
                          </a:solidFill>
                        </a:rPr>
                        <a:t>SACK</a:t>
                      </a:r>
                      <a:endParaRPr lang="en-ID" dirty="0">
                        <a:solidFill>
                          <a:schemeClr val="bg1"/>
                        </a:solidFill>
                      </a:endParaRPr>
                    </a:p>
                  </a:txBody>
                  <a:tcPr>
                    <a:solidFill>
                      <a:schemeClr val="accent4">
                        <a:lumMod val="75000"/>
                      </a:schemeClr>
                    </a:solidFill>
                  </a:tcPr>
                </a:tc>
                <a:tc>
                  <a:txBody>
                    <a:bodyPr/>
                    <a:lstStyle/>
                    <a:p>
                      <a:pPr algn="ctr"/>
                      <a:r>
                        <a:rPr lang="en-US" dirty="0">
                          <a:solidFill>
                            <a:schemeClr val="bg1"/>
                          </a:solidFill>
                        </a:rPr>
                        <a:t>KG</a:t>
                      </a:r>
                      <a:endParaRPr lang="en-ID" dirty="0">
                        <a:solidFill>
                          <a:schemeClr val="bg1"/>
                        </a:solidFill>
                      </a:endParaRPr>
                    </a:p>
                  </a:txBody>
                  <a:tcPr>
                    <a:solidFill>
                      <a:schemeClr val="accent4">
                        <a:lumMod val="75000"/>
                      </a:schemeClr>
                    </a:solidFill>
                  </a:tcPr>
                </a:tc>
                <a:tc>
                  <a:txBody>
                    <a:bodyPr/>
                    <a:lstStyle/>
                    <a:p>
                      <a:pPr algn="ctr"/>
                      <a:r>
                        <a:rPr lang="en-US" dirty="0">
                          <a:solidFill>
                            <a:schemeClr val="bg1"/>
                          </a:solidFill>
                        </a:rPr>
                        <a:t>WEIGHT/SACK</a:t>
                      </a:r>
                      <a:endParaRPr lang="en-ID" dirty="0">
                        <a:solidFill>
                          <a:schemeClr val="bg1"/>
                        </a:solidFill>
                      </a:endParaRPr>
                    </a:p>
                  </a:txBody>
                  <a:tcPr>
                    <a:solidFill>
                      <a:schemeClr val="accent4">
                        <a:lumMod val="75000"/>
                      </a:schemeClr>
                    </a:solidFill>
                  </a:tcPr>
                </a:tc>
                <a:extLst>
                  <a:ext uri="{0D108BD9-81ED-4DB2-BD59-A6C34878D82A}">
                    <a16:rowId xmlns:a16="http://schemas.microsoft.com/office/drawing/2014/main" val="2530810006"/>
                  </a:ext>
                </a:extLst>
              </a:tr>
              <a:tr h="403218">
                <a:tc>
                  <a:txBody>
                    <a:bodyPr/>
                    <a:lstStyle/>
                    <a:p>
                      <a:r>
                        <a:rPr lang="en-US" b="1" dirty="0">
                          <a:solidFill>
                            <a:schemeClr val="bg1"/>
                          </a:solidFill>
                        </a:rPr>
                        <a:t>KR1</a:t>
                      </a:r>
                      <a:endParaRPr lang="en-ID" b="1" dirty="0">
                        <a:solidFill>
                          <a:schemeClr val="bg1"/>
                        </a:solidFill>
                      </a:endParaRPr>
                    </a:p>
                  </a:txBody>
                  <a:tcPr>
                    <a:solidFill>
                      <a:schemeClr val="accent4">
                        <a:lumMod val="50000"/>
                      </a:schemeClr>
                    </a:solidFill>
                  </a:tcPr>
                </a:tc>
                <a:tc>
                  <a:txBody>
                    <a:bodyPr/>
                    <a:lstStyle/>
                    <a:p>
                      <a:r>
                        <a:rPr lang="en-US" sz="1200" b="1">
                          <a:solidFill>
                            <a:schemeClr val="bg1"/>
                          </a:solidFill>
                        </a:rPr>
                        <a:t>20</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40</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019700502"/>
                  </a:ext>
                </a:extLst>
              </a:tr>
              <a:tr h="403218">
                <a:tc>
                  <a:txBody>
                    <a:bodyPr/>
                    <a:lstStyle/>
                    <a:p>
                      <a:r>
                        <a:rPr lang="en-US" b="1" dirty="0">
                          <a:solidFill>
                            <a:schemeClr val="bg1"/>
                          </a:solidFill>
                        </a:rPr>
                        <a:t>KR2</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20</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700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35</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3309423950"/>
                  </a:ext>
                </a:extLst>
              </a:tr>
              <a:tr h="403218">
                <a:tc>
                  <a:txBody>
                    <a:bodyPr/>
                    <a:lstStyle/>
                    <a:p>
                      <a:r>
                        <a:rPr lang="en-US" b="1" dirty="0">
                          <a:solidFill>
                            <a:schemeClr val="bg1"/>
                          </a:solidFill>
                        </a:rPr>
                        <a:t>KR3</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20</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40</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419160422"/>
                  </a:ext>
                </a:extLst>
              </a:tr>
            </a:tbl>
          </a:graphicData>
        </a:graphic>
      </p:graphicFrame>
    </p:spTree>
    <p:extLst>
      <p:ext uri="{BB962C8B-B14F-4D97-AF65-F5344CB8AC3E}">
        <p14:creationId xmlns:p14="http://schemas.microsoft.com/office/powerpoint/2010/main" val="1099106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6A75096-BD80-E3A5-8396-0CDC22E295C6}"/>
              </a:ext>
            </a:extLst>
          </p:cNvPr>
          <p:cNvGraphicFramePr>
            <a:graphicFrameLocks noGrp="1"/>
          </p:cNvGraphicFramePr>
          <p:nvPr>
            <p:extLst>
              <p:ext uri="{D42A27DB-BD31-4B8C-83A1-F6EECF244321}">
                <p14:modId xmlns:p14="http://schemas.microsoft.com/office/powerpoint/2010/main" val="1073397006"/>
              </p:ext>
            </p:extLst>
          </p:nvPr>
        </p:nvGraphicFramePr>
        <p:xfrm>
          <a:off x="2484177" y="1945640"/>
          <a:ext cx="65024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00353135"/>
                    </a:ext>
                  </a:extLst>
                </a:gridCol>
                <a:gridCol w="1625600">
                  <a:extLst>
                    <a:ext uri="{9D8B030D-6E8A-4147-A177-3AD203B41FA5}">
                      <a16:colId xmlns:a16="http://schemas.microsoft.com/office/drawing/2014/main" val="206381362"/>
                    </a:ext>
                  </a:extLst>
                </a:gridCol>
                <a:gridCol w="1625600">
                  <a:extLst>
                    <a:ext uri="{9D8B030D-6E8A-4147-A177-3AD203B41FA5}">
                      <a16:colId xmlns:a16="http://schemas.microsoft.com/office/drawing/2014/main" val="1913371687"/>
                    </a:ext>
                  </a:extLst>
                </a:gridCol>
                <a:gridCol w="1625600">
                  <a:extLst>
                    <a:ext uri="{9D8B030D-6E8A-4147-A177-3AD203B41FA5}">
                      <a16:colId xmlns:a16="http://schemas.microsoft.com/office/drawing/2014/main" val="4192827109"/>
                    </a:ext>
                  </a:extLst>
                </a:gridCol>
              </a:tblGrid>
              <a:tr h="370840">
                <a:tc>
                  <a:txBody>
                    <a:bodyPr/>
                    <a:lstStyle/>
                    <a:p>
                      <a:r>
                        <a:rPr lang="en-US" dirty="0"/>
                        <a:t>PRODUCT</a:t>
                      </a:r>
                      <a:endParaRPr lang="en-ID" dirty="0"/>
                    </a:p>
                  </a:txBody>
                  <a:tcPr>
                    <a:solidFill>
                      <a:schemeClr val="accent2">
                        <a:lumMod val="50000"/>
                      </a:schemeClr>
                    </a:solidFill>
                  </a:tcPr>
                </a:tc>
                <a:tc>
                  <a:txBody>
                    <a:bodyPr/>
                    <a:lstStyle/>
                    <a:p>
                      <a:r>
                        <a:rPr lang="en-US" dirty="0"/>
                        <a:t>LOAD</a:t>
                      </a:r>
                      <a:endParaRPr lang="en-ID" dirty="0"/>
                    </a:p>
                  </a:txBody>
                  <a:tcPr>
                    <a:solidFill>
                      <a:schemeClr val="accent2">
                        <a:lumMod val="50000"/>
                      </a:schemeClr>
                    </a:solidFill>
                  </a:tcPr>
                </a:tc>
                <a:tc>
                  <a:txBody>
                    <a:bodyPr/>
                    <a:lstStyle/>
                    <a:p>
                      <a:r>
                        <a:rPr lang="en-US" dirty="0"/>
                        <a:t>FOB/KG</a:t>
                      </a:r>
                      <a:endParaRPr lang="en-ID" dirty="0"/>
                    </a:p>
                  </a:txBody>
                  <a:tcPr>
                    <a:solidFill>
                      <a:schemeClr val="accent2">
                        <a:lumMod val="50000"/>
                      </a:schemeClr>
                    </a:solidFill>
                  </a:tcPr>
                </a:tc>
                <a:tc>
                  <a:txBody>
                    <a:bodyPr/>
                    <a:lstStyle/>
                    <a:p>
                      <a:r>
                        <a:rPr lang="en-US" dirty="0"/>
                        <a:t>TOTAL</a:t>
                      </a:r>
                      <a:endParaRPr lang="en-ID" dirty="0"/>
                    </a:p>
                  </a:txBody>
                  <a:tcPr>
                    <a:solidFill>
                      <a:schemeClr val="accent2">
                        <a:lumMod val="50000"/>
                      </a:schemeClr>
                    </a:solidFill>
                  </a:tcPr>
                </a:tc>
                <a:extLst>
                  <a:ext uri="{0D108BD9-81ED-4DB2-BD59-A6C34878D82A}">
                    <a16:rowId xmlns:a16="http://schemas.microsoft.com/office/drawing/2014/main" val="2751095846"/>
                  </a:ext>
                </a:extLst>
              </a:tr>
              <a:tr h="370840">
                <a:tc>
                  <a:txBody>
                    <a:bodyPr/>
                    <a:lstStyle/>
                    <a:p>
                      <a:r>
                        <a:rPr lang="en-US" dirty="0"/>
                        <a:t>KR1</a:t>
                      </a:r>
                      <a:endParaRPr lang="en-ID" dirty="0"/>
                    </a:p>
                  </a:txBody>
                  <a:tcPr/>
                </a:tc>
                <a:tc>
                  <a:txBody>
                    <a:bodyPr/>
                    <a:lstStyle/>
                    <a:p>
                      <a:r>
                        <a:rPr lang="en-US" dirty="0"/>
                        <a:t>18.400</a:t>
                      </a:r>
                      <a:endParaRPr lang="en-ID" dirty="0"/>
                    </a:p>
                  </a:txBody>
                  <a:tcPr/>
                </a:tc>
                <a:tc>
                  <a:txBody>
                    <a:bodyPr/>
                    <a:lstStyle/>
                    <a:p>
                      <a:r>
                        <a:rPr lang="en-US" dirty="0"/>
                        <a:t>$7.87</a:t>
                      </a:r>
                      <a:endParaRPr lang="en-ID" dirty="0"/>
                    </a:p>
                  </a:txBody>
                  <a:tcPr/>
                </a:tc>
                <a:tc>
                  <a:txBody>
                    <a:bodyPr/>
                    <a:lstStyle/>
                    <a:p>
                      <a:r>
                        <a:rPr lang="en-US" dirty="0"/>
                        <a:t>$63.278</a:t>
                      </a:r>
                      <a:endParaRPr lang="en-ID" dirty="0"/>
                    </a:p>
                  </a:txBody>
                  <a:tcPr/>
                </a:tc>
                <a:extLst>
                  <a:ext uri="{0D108BD9-81ED-4DB2-BD59-A6C34878D82A}">
                    <a16:rowId xmlns:a16="http://schemas.microsoft.com/office/drawing/2014/main" val="3043902252"/>
                  </a:ext>
                </a:extLst>
              </a:tr>
              <a:tr h="370840">
                <a:tc>
                  <a:txBody>
                    <a:bodyPr/>
                    <a:lstStyle/>
                    <a:p>
                      <a:r>
                        <a:rPr lang="en-US" dirty="0"/>
                        <a:t>KR2</a:t>
                      </a:r>
                      <a:endParaRPr lang="en-ID" dirty="0"/>
                    </a:p>
                  </a:txBody>
                  <a:tcPr/>
                </a:tc>
                <a:tc>
                  <a:txBody>
                    <a:bodyPr/>
                    <a:lstStyle/>
                    <a:p>
                      <a:r>
                        <a:rPr lang="en-US" dirty="0"/>
                        <a:t>16.100</a:t>
                      </a:r>
                      <a:endParaRPr lang="en-ID" dirty="0"/>
                    </a:p>
                  </a:txBody>
                  <a:tcPr/>
                </a:tc>
                <a:tc>
                  <a:txBody>
                    <a:bodyPr/>
                    <a:lstStyle/>
                    <a:p>
                      <a:r>
                        <a:rPr lang="en-US" dirty="0"/>
                        <a:t>$7.87</a:t>
                      </a:r>
                      <a:endParaRPr lang="en-ID" dirty="0"/>
                    </a:p>
                  </a:txBody>
                  <a:tcPr/>
                </a:tc>
                <a:tc>
                  <a:txBody>
                    <a:bodyPr/>
                    <a:lstStyle/>
                    <a:p>
                      <a:r>
                        <a:rPr lang="en-US" dirty="0"/>
                        <a:t>$55.446</a:t>
                      </a:r>
                      <a:endParaRPr lang="en-ID" dirty="0"/>
                    </a:p>
                  </a:txBody>
                  <a:tcPr/>
                </a:tc>
                <a:extLst>
                  <a:ext uri="{0D108BD9-81ED-4DB2-BD59-A6C34878D82A}">
                    <a16:rowId xmlns:a16="http://schemas.microsoft.com/office/drawing/2014/main" val="4181603858"/>
                  </a:ext>
                </a:extLst>
              </a:tr>
              <a:tr h="370840">
                <a:tc>
                  <a:txBody>
                    <a:bodyPr/>
                    <a:lstStyle/>
                    <a:p>
                      <a:r>
                        <a:rPr lang="en-US" dirty="0"/>
                        <a:t>KR3</a:t>
                      </a:r>
                      <a:endParaRPr lang="en-ID" dirty="0"/>
                    </a:p>
                  </a:txBody>
                  <a:tcPr/>
                </a:tc>
                <a:tc>
                  <a:txBody>
                    <a:bodyPr/>
                    <a:lstStyle/>
                    <a:p>
                      <a:r>
                        <a:rPr lang="en-US" dirty="0"/>
                        <a:t>18.400</a:t>
                      </a:r>
                      <a:endParaRPr lang="en-ID" dirty="0"/>
                    </a:p>
                  </a:txBody>
                  <a:tcPr/>
                </a:tc>
                <a:tc>
                  <a:txBody>
                    <a:bodyPr/>
                    <a:lstStyle/>
                    <a:p>
                      <a:r>
                        <a:rPr lang="en-US" dirty="0"/>
                        <a:t>$7.87</a:t>
                      </a:r>
                      <a:endParaRPr lang="en-ID" dirty="0"/>
                    </a:p>
                  </a:txBody>
                  <a:tcPr/>
                </a:tc>
                <a:tc>
                  <a:txBody>
                    <a:bodyPr/>
                    <a:lstStyle/>
                    <a:p>
                      <a:r>
                        <a:rPr lang="en-US" dirty="0"/>
                        <a:t>$63.278</a:t>
                      </a:r>
                      <a:endParaRPr lang="en-ID" dirty="0"/>
                    </a:p>
                  </a:txBody>
                  <a:tcPr/>
                </a:tc>
                <a:extLst>
                  <a:ext uri="{0D108BD9-81ED-4DB2-BD59-A6C34878D82A}">
                    <a16:rowId xmlns:a16="http://schemas.microsoft.com/office/drawing/2014/main" val="3111660041"/>
                  </a:ext>
                </a:extLst>
              </a:tr>
            </a:tbl>
          </a:graphicData>
        </a:graphic>
      </p:graphicFrame>
      <p:sp>
        <p:nvSpPr>
          <p:cNvPr id="5" name="TextBox 4">
            <a:extLst>
              <a:ext uri="{FF2B5EF4-FFF2-40B4-BE49-F238E27FC236}">
                <a16:creationId xmlns:a16="http://schemas.microsoft.com/office/drawing/2014/main" id="{06821A02-557B-F3D4-FA4D-A17E3B7956E1}"/>
              </a:ext>
            </a:extLst>
          </p:cNvPr>
          <p:cNvSpPr txBox="1"/>
          <p:nvPr/>
        </p:nvSpPr>
        <p:spPr>
          <a:xfrm>
            <a:off x="2750267" y="839182"/>
            <a:ext cx="6094324" cy="584775"/>
          </a:xfrm>
          <a:prstGeom prst="rect">
            <a:avLst/>
          </a:prstGeom>
          <a:noFill/>
        </p:spPr>
        <p:txBody>
          <a:bodyPr wrap="square">
            <a:spAutoFit/>
          </a:bodyPr>
          <a:lstStyle/>
          <a:p>
            <a:pPr>
              <a:spcAft>
                <a:spcPts val="600"/>
              </a:spcAft>
            </a:pPr>
            <a:r>
              <a:rPr lang="en-US" sz="3200" b="1" dirty="0">
                <a:solidFill>
                  <a:schemeClr val="accent4">
                    <a:lumMod val="50000"/>
                  </a:schemeClr>
                </a:solidFill>
              </a:rPr>
              <a:t>GREEN TEA </a:t>
            </a:r>
            <a:r>
              <a:rPr lang="en-US" sz="3200" b="1" dirty="0">
                <a:solidFill>
                  <a:schemeClr val="accent2">
                    <a:lumMod val="75000"/>
                  </a:schemeClr>
                </a:solidFill>
                <a:latin typeface="+mj-lt"/>
              </a:rPr>
              <a:t>PRICE FCL 40 FT</a:t>
            </a:r>
            <a:endParaRPr lang="en-US" sz="3200" dirty="0">
              <a:solidFill>
                <a:schemeClr val="accent2">
                  <a:lumMod val="75000"/>
                </a:schemeClr>
              </a:solidFill>
            </a:endParaRPr>
          </a:p>
        </p:txBody>
      </p:sp>
      <p:cxnSp>
        <p:nvCxnSpPr>
          <p:cNvPr id="6" name="Straight Connector 5">
            <a:extLst>
              <a:ext uri="{FF2B5EF4-FFF2-40B4-BE49-F238E27FC236}">
                <a16:creationId xmlns:a16="http://schemas.microsoft.com/office/drawing/2014/main" id="{5FD71CB7-B6E2-7359-AAE7-3219B232E8A5}"/>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01F2234-2820-9696-8E31-20A471422BAA}"/>
              </a:ext>
            </a:extLst>
          </p:cNvPr>
          <p:cNvGrpSpPr/>
          <p:nvPr/>
        </p:nvGrpSpPr>
        <p:grpSpPr>
          <a:xfrm>
            <a:off x="650503" y="296962"/>
            <a:ext cx="3409032" cy="153888"/>
            <a:chOff x="643444" y="430312"/>
            <a:chExt cx="2504889" cy="134874"/>
          </a:xfrm>
        </p:grpSpPr>
        <p:sp>
          <p:nvSpPr>
            <p:cNvPr id="9" name="TextBox 8">
              <a:extLst>
                <a:ext uri="{FF2B5EF4-FFF2-40B4-BE49-F238E27FC236}">
                  <a16:creationId xmlns:a16="http://schemas.microsoft.com/office/drawing/2014/main" id="{4E21E370-5A03-023F-AB0F-C939065DD13E}"/>
                </a:ext>
              </a:extLst>
            </p:cNvPr>
            <p:cNvSpPr txBox="1"/>
            <p:nvPr/>
          </p:nvSpPr>
          <p:spPr>
            <a:xfrm>
              <a:off x="1224285" y="430312"/>
              <a:ext cx="1924048" cy="134874"/>
            </a:xfrm>
            <a:prstGeom prst="rect">
              <a:avLst/>
            </a:prstGeom>
            <a:noFill/>
          </p:spPr>
          <p:txBody>
            <a:bodyPr wrap="square" lIns="0" tIns="0" rIns="0" bIns="0" rtlCol="0">
              <a:spAutoFit/>
            </a:bodyPr>
            <a:lstStyle/>
            <a:p>
              <a:pPr>
                <a:spcAft>
                  <a:spcPts val="600"/>
                </a:spcAft>
              </a:pPr>
              <a:r>
                <a:rPr lang="en-US" sz="1000" dirty="0"/>
                <a:t>GREEN </a:t>
              </a:r>
              <a:r>
                <a:rPr lang="en-US" sz="1000"/>
                <a:t>TEA PRICE FCL 40 FT</a:t>
              </a:r>
              <a:endParaRPr lang="en-US" sz="1000" dirty="0"/>
            </a:p>
          </p:txBody>
        </p:sp>
        <p:sp>
          <p:nvSpPr>
            <p:cNvPr id="10" name="TextBox 9">
              <a:extLst>
                <a:ext uri="{FF2B5EF4-FFF2-40B4-BE49-F238E27FC236}">
                  <a16:creationId xmlns:a16="http://schemas.microsoft.com/office/drawing/2014/main" id="{181D8BA3-527B-D007-A227-1B81196BC1B2}"/>
                </a:ext>
              </a:extLst>
            </p:cNvPr>
            <p:cNvSpPr txBox="1"/>
            <p:nvPr/>
          </p:nvSpPr>
          <p:spPr>
            <a:xfrm>
              <a:off x="643444" y="430312"/>
              <a:ext cx="108363" cy="134874"/>
            </a:xfrm>
            <a:prstGeom prst="rect">
              <a:avLst/>
            </a:prstGeom>
            <a:noFill/>
          </p:spPr>
          <p:txBody>
            <a:bodyPr wrap="none" lIns="0" tIns="0" rIns="0" bIns="0" rtlCol="0">
              <a:spAutoFit/>
            </a:bodyPr>
            <a:lstStyle/>
            <a:p>
              <a:pPr algn="ctr">
                <a:spcAft>
                  <a:spcPts val="600"/>
                </a:spcAft>
              </a:pPr>
              <a:r>
                <a:rPr lang="en-US" sz="1000" b="1" dirty="0">
                  <a:latin typeface="+mj-lt"/>
                </a:rPr>
                <a:t>12</a:t>
              </a:r>
            </a:p>
          </p:txBody>
        </p:sp>
        <p:sp>
          <p:nvSpPr>
            <p:cNvPr id="11" name="Oval 10">
              <a:extLst>
                <a:ext uri="{FF2B5EF4-FFF2-40B4-BE49-F238E27FC236}">
                  <a16:creationId xmlns:a16="http://schemas.microsoft.com/office/drawing/2014/main" id="{4A232859-6240-8659-C489-7BB574933E5B}"/>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2" name="Straight Connector 11">
            <a:extLst>
              <a:ext uri="{FF2B5EF4-FFF2-40B4-BE49-F238E27FC236}">
                <a16:creationId xmlns:a16="http://schemas.microsoft.com/office/drawing/2014/main" id="{357BEFE6-2CF5-76E5-565B-FAD6A9BD2552}"/>
              </a:ext>
            </a:extLst>
          </p:cNvPr>
          <p:cNvCxnSpPr>
            <a:cxnSpLocks/>
          </p:cNvCxnSpPr>
          <p:nvPr/>
        </p:nvCxnSpPr>
        <p:spPr>
          <a:xfrm>
            <a:off x="623888" y="584200"/>
            <a:ext cx="3243262" cy="0"/>
          </a:xfrm>
          <a:prstGeom prst="line">
            <a:avLst/>
          </a:prstGeom>
          <a:ln cap="rnd">
            <a:solidFill>
              <a:schemeClr val="bg2">
                <a:lumMod val="1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986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8245FA-E08E-EC16-A3CF-A721A95E871B}"/>
              </a:ext>
            </a:extLst>
          </p:cNvPr>
          <p:cNvSpPr txBox="1"/>
          <p:nvPr/>
        </p:nvSpPr>
        <p:spPr>
          <a:xfrm>
            <a:off x="697626" y="717551"/>
            <a:ext cx="6730696" cy="553998"/>
          </a:xfrm>
          <a:prstGeom prst="rect">
            <a:avLst/>
          </a:prstGeom>
          <a:noFill/>
        </p:spPr>
        <p:txBody>
          <a:bodyPr wrap="square" lIns="0" tIns="0" rIns="0" bIns="0" rtlCol="0">
            <a:spAutoFit/>
          </a:bodyPr>
          <a:lstStyle/>
          <a:p>
            <a:pPr>
              <a:spcAft>
                <a:spcPts val="600"/>
              </a:spcAft>
            </a:pPr>
            <a:r>
              <a:rPr lang="en-US" sz="3600" b="1" dirty="0">
                <a:solidFill>
                  <a:srgbClr val="174A90"/>
                </a:solidFill>
              </a:rPr>
              <a:t>OUR TEA </a:t>
            </a:r>
            <a:r>
              <a:rPr lang="en-US" sz="3600" b="1" dirty="0">
                <a:solidFill>
                  <a:srgbClr val="174A90"/>
                </a:solidFill>
                <a:latin typeface="+mj-lt"/>
              </a:rPr>
              <a:t>CERTIFICATES</a:t>
            </a:r>
            <a:endParaRPr lang="en-US" sz="3600" dirty="0">
              <a:solidFill>
                <a:srgbClr val="174A90"/>
              </a:solidFill>
            </a:endParaRPr>
          </a:p>
        </p:txBody>
      </p:sp>
      <p:pic>
        <p:nvPicPr>
          <p:cNvPr id="5" name="Picture 4">
            <a:extLst>
              <a:ext uri="{FF2B5EF4-FFF2-40B4-BE49-F238E27FC236}">
                <a16:creationId xmlns:a16="http://schemas.microsoft.com/office/drawing/2014/main" id="{8D279652-EA7B-FCB2-47E9-BC853BBCE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72" y="1498862"/>
            <a:ext cx="3195273" cy="4539005"/>
          </a:xfrm>
          <a:prstGeom prst="rect">
            <a:avLst/>
          </a:prstGeom>
        </p:spPr>
      </p:pic>
      <p:cxnSp>
        <p:nvCxnSpPr>
          <p:cNvPr id="6" name="Straight Connector 5">
            <a:extLst>
              <a:ext uri="{FF2B5EF4-FFF2-40B4-BE49-F238E27FC236}">
                <a16:creationId xmlns:a16="http://schemas.microsoft.com/office/drawing/2014/main" id="{87FA6D95-E764-3F21-62AC-F8B4F2E670C0}"/>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784F9F1-8EC1-0B4E-31E8-1C1B2DCB1266}"/>
              </a:ext>
            </a:extLst>
          </p:cNvPr>
          <p:cNvGrpSpPr/>
          <p:nvPr/>
        </p:nvGrpSpPr>
        <p:grpSpPr>
          <a:xfrm>
            <a:off x="623888" y="296962"/>
            <a:ext cx="2524445" cy="153888"/>
            <a:chOff x="623888" y="430312"/>
            <a:chExt cx="2524445" cy="153888"/>
          </a:xfrm>
        </p:grpSpPr>
        <p:sp>
          <p:nvSpPr>
            <p:cNvPr id="8" name="TextBox 7">
              <a:extLst>
                <a:ext uri="{FF2B5EF4-FFF2-40B4-BE49-F238E27FC236}">
                  <a16:creationId xmlns:a16="http://schemas.microsoft.com/office/drawing/2014/main" id="{24FA2A7B-5052-E7E8-1673-1CEA8BB8595A}"/>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TEA CERTIFICATES</a:t>
              </a:r>
            </a:p>
          </p:txBody>
        </p:sp>
        <p:sp>
          <p:nvSpPr>
            <p:cNvPr id="9" name="TextBox 8">
              <a:extLst>
                <a:ext uri="{FF2B5EF4-FFF2-40B4-BE49-F238E27FC236}">
                  <a16:creationId xmlns:a16="http://schemas.microsoft.com/office/drawing/2014/main" id="{22BB98A1-2AF0-1D08-B494-219B2A2C46AC}"/>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13</a:t>
              </a:r>
            </a:p>
          </p:txBody>
        </p:sp>
        <p:sp>
          <p:nvSpPr>
            <p:cNvPr id="10" name="Oval 9">
              <a:extLst>
                <a:ext uri="{FF2B5EF4-FFF2-40B4-BE49-F238E27FC236}">
                  <a16:creationId xmlns:a16="http://schemas.microsoft.com/office/drawing/2014/main" id="{66226FE7-50E9-A786-EFF4-17BA36B1333C}"/>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pic>
        <p:nvPicPr>
          <p:cNvPr id="12" name="Picture 11">
            <a:extLst>
              <a:ext uri="{FF2B5EF4-FFF2-40B4-BE49-F238E27FC236}">
                <a16:creationId xmlns:a16="http://schemas.microsoft.com/office/drawing/2014/main" id="{B6044951-E3B7-8A7D-2CBD-F08DE1D6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089" y="1427938"/>
            <a:ext cx="3334222" cy="4712511"/>
          </a:xfrm>
          <a:prstGeom prst="rect">
            <a:avLst/>
          </a:prstGeom>
        </p:spPr>
      </p:pic>
      <p:pic>
        <p:nvPicPr>
          <p:cNvPr id="14" name="Picture 13">
            <a:extLst>
              <a:ext uri="{FF2B5EF4-FFF2-40B4-BE49-F238E27FC236}">
                <a16:creationId xmlns:a16="http://schemas.microsoft.com/office/drawing/2014/main" id="{97F5C841-93CD-274C-5E1C-6E9D009D3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434" y="1427938"/>
            <a:ext cx="3334222" cy="4712510"/>
          </a:xfrm>
          <a:prstGeom prst="rect">
            <a:avLst/>
          </a:prstGeom>
        </p:spPr>
      </p:pic>
    </p:spTree>
    <p:extLst>
      <p:ext uri="{BB962C8B-B14F-4D97-AF65-F5344CB8AC3E}">
        <p14:creationId xmlns:p14="http://schemas.microsoft.com/office/powerpoint/2010/main" val="364244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8245FA-E08E-EC16-A3CF-A721A95E871B}"/>
              </a:ext>
            </a:extLst>
          </p:cNvPr>
          <p:cNvSpPr txBox="1"/>
          <p:nvPr/>
        </p:nvSpPr>
        <p:spPr>
          <a:xfrm>
            <a:off x="697626" y="717551"/>
            <a:ext cx="6730696" cy="553998"/>
          </a:xfrm>
          <a:prstGeom prst="rect">
            <a:avLst/>
          </a:prstGeom>
          <a:noFill/>
        </p:spPr>
        <p:txBody>
          <a:bodyPr wrap="square" lIns="0" tIns="0" rIns="0" bIns="0" rtlCol="0">
            <a:spAutoFit/>
          </a:bodyPr>
          <a:lstStyle/>
          <a:p>
            <a:pPr>
              <a:spcAft>
                <a:spcPts val="600"/>
              </a:spcAft>
            </a:pPr>
            <a:r>
              <a:rPr lang="en-US" sz="3600" b="1" dirty="0">
                <a:solidFill>
                  <a:srgbClr val="174A90"/>
                </a:solidFill>
              </a:rPr>
              <a:t>TEA </a:t>
            </a:r>
            <a:r>
              <a:rPr lang="en-US" sz="3600" b="1" dirty="0">
                <a:solidFill>
                  <a:srgbClr val="174A90"/>
                </a:solidFill>
                <a:latin typeface="+mj-lt"/>
              </a:rPr>
              <a:t>AWARDS</a:t>
            </a:r>
            <a:endParaRPr lang="en-US" sz="3600" dirty="0">
              <a:solidFill>
                <a:srgbClr val="174A90"/>
              </a:solidFill>
            </a:endParaRPr>
          </a:p>
        </p:txBody>
      </p:sp>
      <p:cxnSp>
        <p:nvCxnSpPr>
          <p:cNvPr id="6" name="Straight Connector 5">
            <a:extLst>
              <a:ext uri="{FF2B5EF4-FFF2-40B4-BE49-F238E27FC236}">
                <a16:creationId xmlns:a16="http://schemas.microsoft.com/office/drawing/2014/main" id="{87FA6D95-E764-3F21-62AC-F8B4F2E670C0}"/>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784F9F1-8EC1-0B4E-31E8-1C1B2DCB1266}"/>
              </a:ext>
            </a:extLst>
          </p:cNvPr>
          <p:cNvGrpSpPr/>
          <p:nvPr/>
        </p:nvGrpSpPr>
        <p:grpSpPr>
          <a:xfrm>
            <a:off x="623888" y="296962"/>
            <a:ext cx="2524445" cy="153888"/>
            <a:chOff x="623888" y="430312"/>
            <a:chExt cx="2524445" cy="153888"/>
          </a:xfrm>
        </p:grpSpPr>
        <p:sp>
          <p:nvSpPr>
            <p:cNvPr id="8" name="TextBox 7">
              <a:extLst>
                <a:ext uri="{FF2B5EF4-FFF2-40B4-BE49-F238E27FC236}">
                  <a16:creationId xmlns:a16="http://schemas.microsoft.com/office/drawing/2014/main" id="{24FA2A7B-5052-E7E8-1673-1CEA8BB8595A}"/>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TEA CERTIFICATES</a:t>
              </a:r>
            </a:p>
          </p:txBody>
        </p:sp>
        <p:sp>
          <p:nvSpPr>
            <p:cNvPr id="9" name="TextBox 8">
              <a:extLst>
                <a:ext uri="{FF2B5EF4-FFF2-40B4-BE49-F238E27FC236}">
                  <a16:creationId xmlns:a16="http://schemas.microsoft.com/office/drawing/2014/main" id="{22BB98A1-2AF0-1D08-B494-219B2A2C46AC}"/>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14</a:t>
              </a:r>
            </a:p>
          </p:txBody>
        </p:sp>
        <p:sp>
          <p:nvSpPr>
            <p:cNvPr id="10" name="Oval 9">
              <a:extLst>
                <a:ext uri="{FF2B5EF4-FFF2-40B4-BE49-F238E27FC236}">
                  <a16:creationId xmlns:a16="http://schemas.microsoft.com/office/drawing/2014/main" id="{66226FE7-50E9-A786-EFF4-17BA36B1333C}"/>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pic>
        <p:nvPicPr>
          <p:cNvPr id="4" name="Picture 3">
            <a:extLst>
              <a:ext uri="{FF2B5EF4-FFF2-40B4-BE49-F238E27FC236}">
                <a16:creationId xmlns:a16="http://schemas.microsoft.com/office/drawing/2014/main" id="{D1C0A2C0-D398-630A-5D18-9508ECDCE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83" y="1271549"/>
            <a:ext cx="2110313" cy="3191400"/>
          </a:xfrm>
          <a:prstGeom prst="rect">
            <a:avLst/>
          </a:prstGeom>
        </p:spPr>
      </p:pic>
      <p:pic>
        <p:nvPicPr>
          <p:cNvPr id="13" name="Picture 12">
            <a:extLst>
              <a:ext uri="{FF2B5EF4-FFF2-40B4-BE49-F238E27FC236}">
                <a16:creationId xmlns:a16="http://schemas.microsoft.com/office/drawing/2014/main" id="{E1E53A24-4D62-6E50-3330-4FFE0D6A5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176" y="1372023"/>
            <a:ext cx="2110313" cy="3602972"/>
          </a:xfrm>
          <a:prstGeom prst="rect">
            <a:avLst/>
          </a:prstGeom>
        </p:spPr>
      </p:pic>
      <p:sp>
        <p:nvSpPr>
          <p:cNvPr id="16" name="Rectangle: Rounded Corners 15">
            <a:extLst>
              <a:ext uri="{FF2B5EF4-FFF2-40B4-BE49-F238E27FC236}">
                <a16:creationId xmlns:a16="http://schemas.microsoft.com/office/drawing/2014/main" id="{FD6BD1F6-BA68-A9C9-F350-5D0070351ADC}"/>
              </a:ext>
            </a:extLst>
          </p:cNvPr>
          <p:cNvSpPr/>
          <p:nvPr/>
        </p:nvSpPr>
        <p:spPr>
          <a:xfrm>
            <a:off x="1692958" y="4075442"/>
            <a:ext cx="3099454" cy="1489751"/>
          </a:xfrm>
          <a:prstGeom prst="roundRect">
            <a:avLst>
              <a:gd name="adj" fmla="val 462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r>
              <a:rPr lang="en-US" sz="1400" b="1" dirty="0">
                <a:latin typeface="Segoe UI Light" panose="020B0502040204020203" pitchFamily="34" charset="0"/>
              </a:rPr>
              <a:t>1</a:t>
            </a:r>
            <a:r>
              <a:rPr lang="en-US" sz="1400" b="1" baseline="30000" dirty="0">
                <a:latin typeface="Segoe UI Light" panose="020B0502040204020203" pitchFamily="34" charset="0"/>
              </a:rPr>
              <a:t>st</a:t>
            </a:r>
            <a:r>
              <a:rPr lang="en-US" sz="1400" b="1" dirty="0">
                <a:latin typeface="Segoe UI Light" panose="020B0502040204020203" pitchFamily="34" charset="0"/>
              </a:rPr>
              <a:t> WINNER Category DUST Orthodox – BLACK TEA </a:t>
            </a:r>
            <a:r>
              <a:rPr lang="en-US" dirty="0">
                <a:latin typeface="Segoe UI Light" panose="020B0502040204020203" pitchFamily="34" charset="0"/>
              </a:rPr>
              <a:t>on 2</a:t>
            </a:r>
            <a:r>
              <a:rPr lang="en-US" baseline="30000" dirty="0">
                <a:latin typeface="Segoe UI Light" panose="020B0502040204020203" pitchFamily="34" charset="0"/>
              </a:rPr>
              <a:t>nd</a:t>
            </a:r>
            <a:r>
              <a:rPr lang="en-US" dirty="0">
                <a:latin typeface="Segoe UI Light" panose="020B0502040204020203" pitchFamily="34" charset="0"/>
              </a:rPr>
              <a:t> National Tea Competition 2022</a:t>
            </a:r>
            <a:endParaRPr lang="en-ID" dirty="0">
              <a:latin typeface="Segoe UI Light" panose="020B0502040204020203" pitchFamily="34" charset="0"/>
            </a:endParaRPr>
          </a:p>
        </p:txBody>
      </p:sp>
      <p:sp>
        <p:nvSpPr>
          <p:cNvPr id="17" name="Rectangle: Rounded Corners 16">
            <a:extLst>
              <a:ext uri="{FF2B5EF4-FFF2-40B4-BE49-F238E27FC236}">
                <a16:creationId xmlns:a16="http://schemas.microsoft.com/office/drawing/2014/main" id="{F75221CD-7D28-36C4-AD8C-6E25BDD822D1}"/>
              </a:ext>
            </a:extLst>
          </p:cNvPr>
          <p:cNvSpPr/>
          <p:nvPr/>
        </p:nvSpPr>
        <p:spPr>
          <a:xfrm>
            <a:off x="6356398" y="3984001"/>
            <a:ext cx="3099454" cy="1489751"/>
          </a:xfrm>
          <a:prstGeom prst="roundRect">
            <a:avLst>
              <a:gd name="adj" fmla="val 462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r>
              <a:rPr lang="en-US" sz="1400" b="1" dirty="0">
                <a:latin typeface="Segoe UI Light" panose="020B0502040204020203" pitchFamily="34" charset="0"/>
              </a:rPr>
              <a:t>2nd WINNER </a:t>
            </a:r>
            <a:r>
              <a:rPr lang="en-US" sz="1400" b="1">
                <a:latin typeface="Segoe UI Light" panose="020B0502040204020203" pitchFamily="34" charset="0"/>
              </a:rPr>
              <a:t>Category D-1 Orthodox </a:t>
            </a:r>
            <a:r>
              <a:rPr lang="en-US" sz="1400" b="1" dirty="0">
                <a:latin typeface="Segoe UI Light" panose="020B0502040204020203" pitchFamily="34" charset="0"/>
              </a:rPr>
              <a:t>– BLACK TEA </a:t>
            </a:r>
            <a:r>
              <a:rPr lang="en-US" dirty="0">
                <a:latin typeface="Segoe UI Light" panose="020B0502040204020203" pitchFamily="34" charset="0"/>
              </a:rPr>
              <a:t>on 2</a:t>
            </a:r>
            <a:r>
              <a:rPr lang="en-US" baseline="30000" dirty="0">
                <a:latin typeface="Segoe UI Light" panose="020B0502040204020203" pitchFamily="34" charset="0"/>
              </a:rPr>
              <a:t>nd</a:t>
            </a:r>
            <a:r>
              <a:rPr lang="en-US" dirty="0">
                <a:latin typeface="Segoe UI Light" panose="020B0502040204020203" pitchFamily="34" charset="0"/>
              </a:rPr>
              <a:t> National Tea Competition 2022</a:t>
            </a:r>
            <a:endParaRPr lang="en-ID" dirty="0">
              <a:latin typeface="Segoe UI Light" panose="020B0502040204020203" pitchFamily="34" charset="0"/>
            </a:endParaRPr>
          </a:p>
        </p:txBody>
      </p:sp>
    </p:spTree>
    <p:extLst>
      <p:ext uri="{BB962C8B-B14F-4D97-AF65-F5344CB8AC3E}">
        <p14:creationId xmlns:p14="http://schemas.microsoft.com/office/powerpoint/2010/main" val="15780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DBB593DB-CAE4-438F-BF42-4B5934840CA1}"/>
              </a:ext>
            </a:extLst>
          </p:cNvPr>
          <p:cNvSpPr/>
          <p:nvPr/>
        </p:nvSpPr>
        <p:spPr>
          <a:xfrm>
            <a:off x="5696221" y="3478206"/>
            <a:ext cx="2908908" cy="2262194"/>
          </a:xfrm>
          <a:prstGeom prst="roundRect">
            <a:avLst>
              <a:gd name="adj" fmla="val 9920"/>
            </a:avLst>
          </a:prstGeom>
          <a:gradFill flip="none" rotWithShape="1">
            <a:gsLst>
              <a:gs pos="0">
                <a:srgbClr val="174A90"/>
              </a:gs>
              <a:gs pos="100000">
                <a:srgbClr val="174A90"/>
              </a:gs>
              <a:gs pos="84000">
                <a:srgbClr val="336AA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Thank You</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15</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cxnSp>
        <p:nvCxnSpPr>
          <p:cNvPr id="50" name="Straight Connector 49">
            <a:extLst>
              <a:ext uri="{FF2B5EF4-FFF2-40B4-BE49-F238E27FC236}">
                <a16:creationId xmlns:a16="http://schemas.microsoft.com/office/drawing/2014/main" id="{95438316-AB34-4244-BF8A-7A60CC940321}"/>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5927BE-18D4-45D7-A74A-3B825EDA90F9}"/>
              </a:ext>
            </a:extLst>
          </p:cNvPr>
          <p:cNvPicPr>
            <a:picLocks noChangeAspect="1"/>
          </p:cNvPicPr>
          <p:nvPr/>
        </p:nvPicPr>
        <p:blipFill>
          <a:blip r:embed="rId6">
            <a:extLst>
              <a:ext uri="{28A0092B-C50C-407E-A947-70E740481C1C}">
                <a14:useLocalDpi xmlns:a14="http://schemas.microsoft.com/office/drawing/2010/main" val="0"/>
              </a:ext>
            </a:extLst>
          </a:blip>
          <a:srcRect t="4468" b="4468"/>
          <a:stretch/>
        </p:blipFill>
        <p:spPr>
          <a:xfrm>
            <a:off x="0" y="1085968"/>
            <a:ext cx="8201315" cy="4197231"/>
          </a:xfrm>
          <a:prstGeom prst="round1Rect">
            <a:avLst>
              <a:gd name="adj" fmla="val 8344"/>
            </a:avLst>
          </a:prstGeom>
        </p:spPr>
      </p:pic>
      <p:sp>
        <p:nvSpPr>
          <p:cNvPr id="4" name="Rectangle: Single Corner Rounded 3">
            <a:extLst>
              <a:ext uri="{FF2B5EF4-FFF2-40B4-BE49-F238E27FC236}">
                <a16:creationId xmlns:a16="http://schemas.microsoft.com/office/drawing/2014/main" id="{2A447A5F-CD7D-4E55-82F1-A62166D05E2E}"/>
              </a:ext>
            </a:extLst>
          </p:cNvPr>
          <p:cNvSpPr/>
          <p:nvPr/>
        </p:nvSpPr>
        <p:spPr>
          <a:xfrm flipH="1">
            <a:off x="6096000" y="2895600"/>
            <a:ext cx="6096000" cy="2844800"/>
          </a:xfrm>
          <a:prstGeom prst="round1Rect">
            <a:avLst>
              <a:gd name="adj" fmla="val 13983"/>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dirty="0">
              <a:latin typeface="Segoe UI Light" panose="020B0502040204020203" pitchFamily="34" charset="0"/>
            </a:endParaRPr>
          </a:p>
        </p:txBody>
      </p:sp>
      <p:sp>
        <p:nvSpPr>
          <p:cNvPr id="6" name="TextBox 5">
            <a:extLst>
              <a:ext uri="{FF2B5EF4-FFF2-40B4-BE49-F238E27FC236}">
                <a16:creationId xmlns:a16="http://schemas.microsoft.com/office/drawing/2014/main" id="{F37F3340-DA8E-4388-8077-C62B2B434802}"/>
              </a:ext>
            </a:extLst>
          </p:cNvPr>
          <p:cNvSpPr txBox="1"/>
          <p:nvPr/>
        </p:nvSpPr>
        <p:spPr>
          <a:xfrm>
            <a:off x="9075420" y="3725530"/>
            <a:ext cx="2904394" cy="1107996"/>
          </a:xfrm>
          <a:prstGeom prst="rect">
            <a:avLst/>
          </a:prstGeom>
          <a:noFill/>
          <a:ln>
            <a:solidFill>
              <a:schemeClr val="bg1"/>
            </a:solidFill>
          </a:ln>
        </p:spPr>
        <p:txBody>
          <a:bodyPr wrap="square" lIns="0" tIns="0" rIns="0" bIns="0" rtlCol="0">
            <a:spAutoFit/>
          </a:bodyPr>
          <a:lstStyle/>
          <a:p>
            <a:pPr>
              <a:spcAft>
                <a:spcPts val="600"/>
              </a:spcAft>
            </a:pPr>
            <a:r>
              <a:rPr lang="en-US" sz="3600" b="1" dirty="0">
                <a:latin typeface="+mj-lt"/>
              </a:rPr>
              <a:t>THANK</a:t>
            </a:r>
            <a:br>
              <a:rPr lang="en-US" sz="3600" b="1" dirty="0">
                <a:latin typeface="+mj-lt"/>
              </a:rPr>
            </a:br>
            <a:r>
              <a:rPr lang="en-US" sz="3600" dirty="0">
                <a:latin typeface="+mj-lt"/>
              </a:rPr>
              <a:t>YOU!</a:t>
            </a:r>
            <a:endParaRPr lang="en-US" sz="3600" dirty="0"/>
          </a:p>
        </p:txBody>
      </p:sp>
      <p:cxnSp>
        <p:nvCxnSpPr>
          <p:cNvPr id="30" name="Straight Connector 29">
            <a:extLst>
              <a:ext uri="{FF2B5EF4-FFF2-40B4-BE49-F238E27FC236}">
                <a16:creationId xmlns:a16="http://schemas.microsoft.com/office/drawing/2014/main" id="{8F8A67A0-EA5B-4454-B94D-7ECEDFB28C0A}"/>
              </a:ext>
            </a:extLst>
          </p:cNvPr>
          <p:cNvCxnSpPr>
            <a:cxnSpLocks/>
          </p:cNvCxnSpPr>
          <p:nvPr/>
        </p:nvCxnSpPr>
        <p:spPr>
          <a:xfrm>
            <a:off x="8513669" y="3725530"/>
            <a:ext cx="0" cy="1107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0C91C92-94F3-B813-6027-A5687B8FAE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9027" y="3500693"/>
            <a:ext cx="1557669" cy="1557669"/>
          </a:xfrm>
          <a:prstGeom prst="rect">
            <a:avLst/>
          </a:prstGeom>
        </p:spPr>
      </p:pic>
    </p:spTree>
    <p:extLst>
      <p:ext uri="{BB962C8B-B14F-4D97-AF65-F5344CB8AC3E}">
        <p14:creationId xmlns:p14="http://schemas.microsoft.com/office/powerpoint/2010/main" val="113496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9ED71A4-7B15-491E-AACE-ADE07EB1A057}"/>
              </a:ext>
            </a:extLst>
          </p:cNvPr>
          <p:cNvGraphicFramePr>
            <a:graphicFrameLocks noChangeAspect="1"/>
          </p:cNvGraphicFramePr>
          <p:nvPr>
            <p:custDataLst>
              <p:tags r:id="rId1"/>
            </p:custDataLst>
            <p:extLst>
              <p:ext uri="{D42A27DB-BD31-4B8C-83A1-F6EECF244321}">
                <p14:modId xmlns:p14="http://schemas.microsoft.com/office/powerpoint/2010/main" val="1708424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4" name="Picture 103">
            <a:extLst>
              <a:ext uri="{FF2B5EF4-FFF2-40B4-BE49-F238E27FC236}">
                <a16:creationId xmlns:a16="http://schemas.microsoft.com/office/drawing/2014/main" id="{DBC18F96-DC52-4E99-BC3D-EFD800BA4507}"/>
              </a:ext>
            </a:extLst>
          </p:cNvPr>
          <p:cNvPicPr>
            <a:picLocks noChangeAspect="1"/>
          </p:cNvPicPr>
          <p:nvPr/>
        </p:nvPicPr>
        <p:blipFill>
          <a:blip r:embed="rId6">
            <a:extLst>
              <a:ext uri="{28A0092B-C50C-407E-A947-70E740481C1C}">
                <a14:useLocalDpi xmlns:a14="http://schemas.microsoft.com/office/drawing/2010/main" val="0"/>
              </a:ext>
            </a:extLst>
          </a:blip>
          <a:srcRect t="38624" b="38624"/>
          <a:stretch/>
        </p:blipFill>
        <p:spPr>
          <a:xfrm>
            <a:off x="0" y="0"/>
            <a:ext cx="12192000" cy="2080385"/>
          </a:xfrm>
          <a:custGeom>
            <a:avLst/>
            <a:gdLst>
              <a:gd name="connsiteX0" fmla="*/ 0 w 12192000"/>
              <a:gd name="connsiteY0" fmla="*/ 0 h 2080385"/>
              <a:gd name="connsiteX1" fmla="*/ 12192000 w 12192000"/>
              <a:gd name="connsiteY1" fmla="*/ 0 h 2080385"/>
              <a:gd name="connsiteX2" fmla="*/ 12192000 w 12192000"/>
              <a:gd name="connsiteY2" fmla="*/ 2080385 h 2080385"/>
              <a:gd name="connsiteX3" fmla="*/ 0 w 12192000"/>
              <a:gd name="connsiteY3" fmla="*/ 2080385 h 2080385"/>
            </a:gdLst>
            <a:ahLst/>
            <a:cxnLst>
              <a:cxn ang="0">
                <a:pos x="connsiteX0" y="connsiteY0"/>
              </a:cxn>
              <a:cxn ang="0">
                <a:pos x="connsiteX1" y="connsiteY1"/>
              </a:cxn>
              <a:cxn ang="0">
                <a:pos x="connsiteX2" y="connsiteY2"/>
              </a:cxn>
              <a:cxn ang="0">
                <a:pos x="connsiteX3" y="connsiteY3"/>
              </a:cxn>
            </a:cxnLst>
            <a:rect l="l" t="t" r="r" b="b"/>
            <a:pathLst>
              <a:path w="12192000" h="2080385">
                <a:moveTo>
                  <a:pt x="0" y="0"/>
                </a:moveTo>
                <a:lnTo>
                  <a:pt x="12192000" y="0"/>
                </a:lnTo>
                <a:lnTo>
                  <a:pt x="12192000" y="2080385"/>
                </a:lnTo>
                <a:lnTo>
                  <a:pt x="0" y="2080385"/>
                </a:lnTo>
                <a:close/>
              </a:path>
            </a:pathLst>
          </a:custGeom>
        </p:spPr>
      </p:pic>
      <p:grpSp>
        <p:nvGrpSpPr>
          <p:cNvPr id="40" name="Group 39">
            <a:extLst>
              <a:ext uri="{FF2B5EF4-FFF2-40B4-BE49-F238E27FC236}">
                <a16:creationId xmlns:a16="http://schemas.microsoft.com/office/drawing/2014/main" id="{102D9272-1DE4-4D55-9690-C6651FD5BF55}"/>
              </a:ext>
            </a:extLst>
          </p:cNvPr>
          <p:cNvGrpSpPr/>
          <p:nvPr/>
        </p:nvGrpSpPr>
        <p:grpSpPr>
          <a:xfrm>
            <a:off x="623888" y="296962"/>
            <a:ext cx="2524445" cy="153888"/>
            <a:chOff x="623888" y="430312"/>
            <a:chExt cx="2524445" cy="153888"/>
          </a:xfrm>
        </p:grpSpPr>
        <p:sp>
          <p:nvSpPr>
            <p:cNvPr id="41" name="TextBox 40">
              <a:extLst>
                <a:ext uri="{FF2B5EF4-FFF2-40B4-BE49-F238E27FC236}">
                  <a16:creationId xmlns:a16="http://schemas.microsoft.com/office/drawing/2014/main" id="{61B4A609-57C5-4CB2-BE4A-583466B5DC92}"/>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About Us</a:t>
              </a:r>
            </a:p>
          </p:txBody>
        </p:sp>
        <p:sp>
          <p:nvSpPr>
            <p:cNvPr id="42" name="TextBox 41">
              <a:extLst>
                <a:ext uri="{FF2B5EF4-FFF2-40B4-BE49-F238E27FC236}">
                  <a16:creationId xmlns:a16="http://schemas.microsoft.com/office/drawing/2014/main" id="{E1BF244F-F78F-4B40-B96C-0D0E767BE986}"/>
                </a:ext>
              </a:extLst>
            </p:cNvPr>
            <p:cNvSpPr txBox="1"/>
            <p:nvPr/>
          </p:nvSpPr>
          <p:spPr>
            <a:xfrm>
              <a:off x="623888" y="430312"/>
              <a:ext cx="147476"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01</a:t>
              </a:r>
            </a:p>
          </p:txBody>
        </p:sp>
        <p:sp>
          <p:nvSpPr>
            <p:cNvPr id="43" name="Oval 42">
              <a:extLst>
                <a:ext uri="{FF2B5EF4-FFF2-40B4-BE49-F238E27FC236}">
                  <a16:creationId xmlns:a16="http://schemas.microsoft.com/office/drawing/2014/main" id="{111F82F0-5963-4EFC-8572-856633815617}"/>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sp>
        <p:nvSpPr>
          <p:cNvPr id="20" name="TextBox 19">
            <a:extLst>
              <a:ext uri="{FF2B5EF4-FFF2-40B4-BE49-F238E27FC236}">
                <a16:creationId xmlns:a16="http://schemas.microsoft.com/office/drawing/2014/main" id="{CB27A01A-7D69-47FD-BB09-0AD7C5AC73F4}"/>
              </a:ext>
            </a:extLst>
          </p:cNvPr>
          <p:cNvSpPr txBox="1"/>
          <p:nvPr/>
        </p:nvSpPr>
        <p:spPr>
          <a:xfrm>
            <a:off x="579781" y="2610965"/>
            <a:ext cx="3213055" cy="615553"/>
          </a:xfrm>
          <a:prstGeom prst="rect">
            <a:avLst/>
          </a:prstGeom>
          <a:noFill/>
        </p:spPr>
        <p:txBody>
          <a:bodyPr wrap="square" lIns="0" tIns="0" rIns="0" bIns="0" rtlCol="0">
            <a:spAutoFit/>
          </a:bodyPr>
          <a:lstStyle/>
          <a:p>
            <a:r>
              <a:rPr lang="en-US" sz="4000" dirty="0">
                <a:solidFill>
                  <a:schemeClr val="tx2">
                    <a:lumMod val="50000"/>
                  </a:schemeClr>
                </a:solidFill>
              </a:rPr>
              <a:t>ABOUT</a:t>
            </a:r>
            <a:r>
              <a:rPr lang="en-US" sz="4000" b="1" dirty="0">
                <a:solidFill>
                  <a:schemeClr val="tx2">
                    <a:lumMod val="50000"/>
                  </a:schemeClr>
                </a:solidFill>
                <a:latin typeface="+mj-lt"/>
              </a:rPr>
              <a:t> US</a:t>
            </a:r>
            <a:endParaRPr lang="en-ID" sz="4000" b="1" dirty="0">
              <a:solidFill>
                <a:schemeClr val="tx2">
                  <a:lumMod val="50000"/>
                </a:schemeClr>
              </a:solidFill>
              <a:latin typeface="+mj-lt"/>
            </a:endParaRPr>
          </a:p>
        </p:txBody>
      </p:sp>
      <p:sp>
        <p:nvSpPr>
          <p:cNvPr id="21" name="TextBox 20">
            <a:extLst>
              <a:ext uri="{FF2B5EF4-FFF2-40B4-BE49-F238E27FC236}">
                <a16:creationId xmlns:a16="http://schemas.microsoft.com/office/drawing/2014/main" id="{BBA5D019-12B6-4820-9D48-8CE5DD34FBD9}"/>
              </a:ext>
            </a:extLst>
          </p:cNvPr>
          <p:cNvSpPr txBox="1"/>
          <p:nvPr/>
        </p:nvSpPr>
        <p:spPr>
          <a:xfrm>
            <a:off x="623888" y="3490544"/>
            <a:ext cx="6403930" cy="2308324"/>
          </a:xfrm>
          <a:prstGeom prst="rect">
            <a:avLst/>
          </a:prstGeom>
          <a:noFill/>
        </p:spPr>
        <p:txBody>
          <a:bodyPr wrap="square" lIns="0" tIns="0" rIns="0" bIns="0" rtlCol="0">
            <a:spAutoFit/>
          </a:bodyPr>
          <a:lstStyle/>
          <a:p>
            <a:pPr>
              <a:spcAft>
                <a:spcPts val="600"/>
              </a:spcAft>
            </a:pPr>
            <a:r>
              <a:rPr lang="en-US" sz="1400" dirty="0"/>
              <a:t>We are delighted to introduce our company named PT. FAZZA INDO OMAIRA. We specialize in exporting premium commodities within our region. Given the abundant natural resources in our area, our primary goal is to introduce the commodities from our region to the global market. Hence, we established this company in 2023.</a:t>
            </a:r>
          </a:p>
          <a:p>
            <a:pPr>
              <a:spcAft>
                <a:spcPts val="600"/>
              </a:spcAft>
            </a:pPr>
            <a:endParaRPr lang="en-US" sz="1400" dirty="0"/>
          </a:p>
          <a:p>
            <a:pPr>
              <a:spcAft>
                <a:spcPts val="600"/>
              </a:spcAft>
            </a:pPr>
            <a:r>
              <a:rPr lang="en-US" sz="1400" dirty="0"/>
              <a:t>Although we are new to the export sector and have not yet undertaken prominent projects in this industry, we believe that our products or services offer significant value to meet your needs. We are committed to providing quality solutions and excellent service, and we are ready to work hard to build a solid reputation between both parties.</a:t>
            </a:r>
          </a:p>
        </p:txBody>
      </p:sp>
      <p:sp>
        <p:nvSpPr>
          <p:cNvPr id="84" name="TextBox 83">
            <a:extLst>
              <a:ext uri="{FF2B5EF4-FFF2-40B4-BE49-F238E27FC236}">
                <a16:creationId xmlns:a16="http://schemas.microsoft.com/office/drawing/2014/main" id="{0E34D0C7-BFDE-43D9-B826-D713BC37DA7C}"/>
              </a:ext>
            </a:extLst>
          </p:cNvPr>
          <p:cNvSpPr txBox="1"/>
          <p:nvPr/>
        </p:nvSpPr>
        <p:spPr>
          <a:xfrm flipH="1">
            <a:off x="7715250" y="1323974"/>
            <a:ext cx="4476750" cy="5534019"/>
          </a:xfrm>
          <a:prstGeom prst="round1Rect">
            <a:avLst>
              <a:gd name="adj" fmla="val 9646"/>
            </a:avLst>
          </a:prstGeom>
          <a:solidFill>
            <a:srgbClr val="4349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pic>
        <p:nvPicPr>
          <p:cNvPr id="3" name="Picture 2">
            <a:extLst>
              <a:ext uri="{FF2B5EF4-FFF2-40B4-BE49-F238E27FC236}">
                <a16:creationId xmlns:a16="http://schemas.microsoft.com/office/drawing/2014/main" id="{86D09527-189D-26A2-7FAA-DD027FC2CE1A}"/>
              </a:ext>
            </a:extLst>
          </p:cNvPr>
          <p:cNvPicPr>
            <a:picLocks noChangeAspect="1"/>
          </p:cNvPicPr>
          <p:nvPr/>
        </p:nvPicPr>
        <p:blipFill rotWithShape="1">
          <a:blip r:embed="rId7">
            <a:extLst>
              <a:ext uri="{28A0092B-C50C-407E-A947-70E740481C1C}">
                <a14:useLocalDpi xmlns:a14="http://schemas.microsoft.com/office/drawing/2010/main" val="0"/>
              </a:ext>
            </a:extLst>
          </a:blip>
          <a:srcRect r="52350"/>
          <a:stretch/>
        </p:blipFill>
        <p:spPr>
          <a:xfrm>
            <a:off x="8015236" y="1613303"/>
            <a:ext cx="4176764" cy="4955360"/>
          </a:xfrm>
          <a:prstGeom prst="rect">
            <a:avLst/>
          </a:prstGeom>
        </p:spPr>
      </p:pic>
    </p:spTree>
    <p:extLst>
      <p:ext uri="{BB962C8B-B14F-4D97-AF65-F5344CB8AC3E}">
        <p14:creationId xmlns:p14="http://schemas.microsoft.com/office/powerpoint/2010/main" val="37795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B9C17C-8CE6-F451-A5E6-9CC0A14D5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3142FEB-ACA2-63A9-A9B8-C0DA445FA3C2}"/>
              </a:ext>
            </a:extLst>
          </p:cNvPr>
          <p:cNvSpPr/>
          <p:nvPr/>
        </p:nvSpPr>
        <p:spPr>
          <a:xfrm>
            <a:off x="0" y="0"/>
            <a:ext cx="12192000" cy="6858000"/>
          </a:xfrm>
          <a:prstGeom prst="rect">
            <a:avLst/>
          </a:prstGeom>
          <a:solidFill>
            <a:srgbClr val="000000">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Subtitle 2">
            <a:extLst>
              <a:ext uri="{FF2B5EF4-FFF2-40B4-BE49-F238E27FC236}">
                <a16:creationId xmlns:a16="http://schemas.microsoft.com/office/drawing/2014/main" id="{70FD6064-82DB-5EE3-D49F-6D01161FCB97}"/>
              </a:ext>
            </a:extLst>
          </p:cNvPr>
          <p:cNvSpPr>
            <a:spLocks noGrp="1"/>
          </p:cNvSpPr>
          <p:nvPr>
            <p:ph type="subTitle" idx="1"/>
          </p:nvPr>
        </p:nvSpPr>
        <p:spPr>
          <a:xfrm>
            <a:off x="2016370" y="2431701"/>
            <a:ext cx="7991789" cy="1262472"/>
          </a:xfrm>
        </p:spPr>
        <p:txBody>
          <a:bodyPr>
            <a:noAutofit/>
          </a:bodyPr>
          <a:lstStyle/>
          <a:p>
            <a:r>
              <a:rPr lang="en-US" sz="1400" b="1" dirty="0">
                <a:solidFill>
                  <a:schemeClr val="bg1"/>
                </a:solidFill>
                <a:latin typeface="Aptos" panose="020B0004020202020204" pitchFamily="34" charset="0"/>
              </a:rPr>
              <a:t>Mount </a:t>
            </a:r>
            <a:r>
              <a:rPr lang="en-US" sz="1400" b="1" dirty="0" err="1">
                <a:solidFill>
                  <a:schemeClr val="bg1"/>
                </a:solidFill>
                <a:latin typeface="Aptos" panose="020B0004020202020204" pitchFamily="34" charset="0"/>
              </a:rPr>
              <a:t>Dempo</a:t>
            </a:r>
            <a:r>
              <a:rPr lang="en-US" sz="1400" b="1" dirty="0">
                <a:solidFill>
                  <a:schemeClr val="bg1"/>
                </a:solidFill>
                <a:latin typeface="Aptos" panose="020B0004020202020204" pitchFamily="34" charset="0"/>
              </a:rPr>
              <a:t> tea production is carried out with in-depth expertise and using the latest manufacturing equipment, including sophisticated Tea processing machines and strictly controlled drying techniques. We ensure that our raw materials come from well-maintained tea gardens around mount </a:t>
            </a:r>
            <a:r>
              <a:rPr lang="en-US" sz="1400" b="1" dirty="0" err="1">
                <a:solidFill>
                  <a:schemeClr val="bg1"/>
                </a:solidFill>
                <a:latin typeface="Aptos" panose="020B0004020202020204" pitchFamily="34" charset="0"/>
              </a:rPr>
              <a:t>Dempo</a:t>
            </a:r>
            <a:r>
              <a:rPr lang="en-US" sz="1400" b="1" dirty="0">
                <a:solidFill>
                  <a:schemeClr val="bg1"/>
                </a:solidFill>
                <a:latin typeface="Aptos" panose="020B0004020202020204" pitchFamily="34" charset="0"/>
              </a:rPr>
              <a:t>, and our supply base is quality assured to produce high-quality Tea that meets international standards</a:t>
            </a:r>
            <a:r>
              <a:rPr lang="en-US" sz="1400" b="1" dirty="0"/>
              <a:t>.</a:t>
            </a:r>
            <a:endParaRPr lang="en-ID" sz="1400" b="1" dirty="0"/>
          </a:p>
        </p:txBody>
      </p:sp>
      <p:grpSp>
        <p:nvGrpSpPr>
          <p:cNvPr id="10" name="Group 9">
            <a:extLst>
              <a:ext uri="{FF2B5EF4-FFF2-40B4-BE49-F238E27FC236}">
                <a16:creationId xmlns:a16="http://schemas.microsoft.com/office/drawing/2014/main" id="{DB4D85DC-8A66-ED77-505E-AAF1B517E103}"/>
              </a:ext>
            </a:extLst>
          </p:cNvPr>
          <p:cNvGrpSpPr/>
          <p:nvPr/>
        </p:nvGrpSpPr>
        <p:grpSpPr>
          <a:xfrm>
            <a:off x="623888" y="296962"/>
            <a:ext cx="2524445" cy="153888"/>
            <a:chOff x="623888" y="430312"/>
            <a:chExt cx="2524445" cy="153888"/>
          </a:xfrm>
        </p:grpSpPr>
        <p:sp>
          <p:nvSpPr>
            <p:cNvPr id="11" name="TextBox 10">
              <a:extLst>
                <a:ext uri="{FF2B5EF4-FFF2-40B4-BE49-F238E27FC236}">
                  <a16:creationId xmlns:a16="http://schemas.microsoft.com/office/drawing/2014/main" id="{DB8B9103-DE15-938B-FC9E-6F1A79165996}"/>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MOUNT DEMPO UNTRODUCTION</a:t>
              </a:r>
            </a:p>
          </p:txBody>
        </p:sp>
        <p:sp>
          <p:nvSpPr>
            <p:cNvPr id="12" name="TextBox 11">
              <a:extLst>
                <a:ext uri="{FF2B5EF4-FFF2-40B4-BE49-F238E27FC236}">
                  <a16:creationId xmlns:a16="http://schemas.microsoft.com/office/drawing/2014/main" id="{CEAC7924-A9E2-C973-1A08-B51A78EE6C78}"/>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02</a:t>
              </a:r>
            </a:p>
          </p:txBody>
        </p:sp>
        <p:sp>
          <p:nvSpPr>
            <p:cNvPr id="13" name="Oval 12">
              <a:extLst>
                <a:ext uri="{FF2B5EF4-FFF2-40B4-BE49-F238E27FC236}">
                  <a16:creationId xmlns:a16="http://schemas.microsoft.com/office/drawing/2014/main" id="{453A56EF-7E60-5D26-CB28-3CE9808B34C7}"/>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spTree>
    <p:extLst>
      <p:ext uri="{BB962C8B-B14F-4D97-AF65-F5344CB8AC3E}">
        <p14:creationId xmlns:p14="http://schemas.microsoft.com/office/powerpoint/2010/main" val="101641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27E613F2-9009-4B81-9DCD-5C846DDD6AE2}"/>
              </a:ext>
            </a:extLst>
          </p:cNvPr>
          <p:cNvGraphicFramePr>
            <a:graphicFrameLocks noChangeAspect="1"/>
          </p:cNvGraphicFramePr>
          <p:nvPr>
            <p:custDataLst>
              <p:tags r:id="rId1"/>
            </p:custDataLst>
            <p:extLst>
              <p:ext uri="{D42A27DB-BD31-4B8C-83A1-F6EECF244321}">
                <p14:modId xmlns:p14="http://schemas.microsoft.com/office/powerpoint/2010/main" val="2669181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9" name="TextBox 48">
            <a:extLst>
              <a:ext uri="{FF2B5EF4-FFF2-40B4-BE49-F238E27FC236}">
                <a16:creationId xmlns:a16="http://schemas.microsoft.com/office/drawing/2014/main" id="{03F6A02E-9FF9-48F4-A415-34249D7E1A0D}"/>
              </a:ext>
            </a:extLst>
          </p:cNvPr>
          <p:cNvSpPr txBox="1"/>
          <p:nvPr/>
        </p:nvSpPr>
        <p:spPr>
          <a:xfrm>
            <a:off x="0" y="3091967"/>
            <a:ext cx="12192000" cy="3766033"/>
          </a:xfrm>
          <a:prstGeom prst="rect">
            <a:avLst/>
          </a:prstGeom>
          <a:gradFill flip="none" rotWithShape="1">
            <a:gsLst>
              <a:gs pos="0">
                <a:schemeClr val="bg1">
                  <a:lumMod val="95000"/>
                </a:schemeClr>
              </a:gs>
              <a:gs pos="100000">
                <a:schemeClr val="bg1">
                  <a:lumMod val="95000"/>
                </a:schemeClr>
              </a:gs>
              <a:gs pos="8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dirty="0">
              <a:sym typeface="Segoe UI Light" panose="020B0502040204020203" pitchFamily="34" charset="0"/>
            </a:endParaRPr>
          </a:p>
        </p:txBody>
      </p:sp>
      <p:sp>
        <p:nvSpPr>
          <p:cNvPr id="120" name="Rectangle: Rounded Corners 119">
            <a:extLst>
              <a:ext uri="{FF2B5EF4-FFF2-40B4-BE49-F238E27FC236}">
                <a16:creationId xmlns:a16="http://schemas.microsoft.com/office/drawing/2014/main" id="{45B6EAAC-BA30-43BB-A83F-8DBC666971F7}"/>
              </a:ext>
            </a:extLst>
          </p:cNvPr>
          <p:cNvSpPr/>
          <p:nvPr/>
        </p:nvSpPr>
        <p:spPr>
          <a:xfrm rot="20700000">
            <a:off x="4785570" y="1865746"/>
            <a:ext cx="2908908" cy="2262194"/>
          </a:xfrm>
          <a:prstGeom prst="roundRect">
            <a:avLst>
              <a:gd name="adj" fmla="val 992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191" name="Picture 190">
            <a:extLst>
              <a:ext uri="{FF2B5EF4-FFF2-40B4-BE49-F238E27FC236}">
                <a16:creationId xmlns:a16="http://schemas.microsoft.com/office/drawing/2014/main" id="{98D5889E-F828-4F72-9135-A62A6824AD06}"/>
              </a:ext>
            </a:extLst>
          </p:cNvPr>
          <p:cNvPicPr>
            <a:picLocks noChangeAspect="1"/>
          </p:cNvPicPr>
          <p:nvPr/>
        </p:nvPicPr>
        <p:blipFill>
          <a:blip r:embed="rId6">
            <a:extLst>
              <a:ext uri="{28A0092B-C50C-407E-A947-70E740481C1C}">
                <a14:useLocalDpi xmlns:a14="http://schemas.microsoft.com/office/drawing/2010/main" val="0"/>
              </a:ext>
            </a:extLst>
          </a:blip>
          <a:srcRect l="1780" r="1780"/>
          <a:stretch/>
        </p:blipFill>
        <p:spPr>
          <a:xfrm>
            <a:off x="4778610" y="1827617"/>
            <a:ext cx="2908908" cy="2262194"/>
          </a:xfrm>
          <a:custGeom>
            <a:avLst/>
            <a:gdLst>
              <a:gd name="connsiteX0" fmla="*/ 222648 w 3007333"/>
              <a:gd name="connsiteY0" fmla="*/ 0 h 2338738"/>
              <a:gd name="connsiteX1" fmla="*/ 2784685 w 3007333"/>
              <a:gd name="connsiteY1" fmla="*/ 0 h 2338738"/>
              <a:gd name="connsiteX2" fmla="*/ 3007333 w 3007333"/>
              <a:gd name="connsiteY2" fmla="*/ 222648 h 2338738"/>
              <a:gd name="connsiteX3" fmla="*/ 3007333 w 3007333"/>
              <a:gd name="connsiteY3" fmla="*/ 2116090 h 2338738"/>
              <a:gd name="connsiteX4" fmla="*/ 2784685 w 3007333"/>
              <a:gd name="connsiteY4" fmla="*/ 2338738 h 2338738"/>
              <a:gd name="connsiteX5" fmla="*/ 222648 w 3007333"/>
              <a:gd name="connsiteY5" fmla="*/ 2338738 h 2338738"/>
              <a:gd name="connsiteX6" fmla="*/ 0 w 3007333"/>
              <a:gd name="connsiteY6" fmla="*/ 2116090 h 2338738"/>
              <a:gd name="connsiteX7" fmla="*/ 0 w 3007333"/>
              <a:gd name="connsiteY7" fmla="*/ 222648 h 2338738"/>
              <a:gd name="connsiteX8" fmla="*/ 222648 w 3007333"/>
              <a:gd name="connsiteY8" fmla="*/ 0 h 23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333" h="2338738">
                <a:moveTo>
                  <a:pt x="222648" y="0"/>
                </a:moveTo>
                <a:lnTo>
                  <a:pt x="2784685" y="0"/>
                </a:lnTo>
                <a:cubicBezTo>
                  <a:pt x="2907650" y="0"/>
                  <a:pt x="3007333" y="99683"/>
                  <a:pt x="3007333" y="222648"/>
                </a:cubicBezTo>
                <a:lnTo>
                  <a:pt x="3007333" y="2116090"/>
                </a:lnTo>
                <a:cubicBezTo>
                  <a:pt x="3007333" y="2239055"/>
                  <a:pt x="2907650" y="2338738"/>
                  <a:pt x="2784685" y="2338738"/>
                </a:cubicBezTo>
                <a:lnTo>
                  <a:pt x="222648" y="2338738"/>
                </a:lnTo>
                <a:cubicBezTo>
                  <a:pt x="99683" y="2338738"/>
                  <a:pt x="0" y="2239055"/>
                  <a:pt x="0" y="2116090"/>
                </a:cubicBezTo>
                <a:lnTo>
                  <a:pt x="0" y="222648"/>
                </a:lnTo>
                <a:cubicBezTo>
                  <a:pt x="0" y="99683"/>
                  <a:pt x="99683" y="0"/>
                  <a:pt x="222648" y="0"/>
                </a:cubicBezTo>
                <a:close/>
              </a:path>
            </a:pathLst>
          </a:custGeom>
          <a:noFill/>
          <a:effectLst>
            <a:outerShdw blurRad="254000" dist="101600" dir="2700000" algn="tl" rotWithShape="0">
              <a:prstClr val="black">
                <a:alpha val="10000"/>
              </a:prstClr>
            </a:outerShdw>
          </a:effectLst>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33936" y="296962"/>
            <a:ext cx="2514397" cy="153888"/>
            <a:chOff x="633936" y="430312"/>
            <a:chExt cx="2514397"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Our Categories</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33936"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03</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31" name="TextBox 30">
            <a:extLst>
              <a:ext uri="{FF2B5EF4-FFF2-40B4-BE49-F238E27FC236}">
                <a16:creationId xmlns:a16="http://schemas.microsoft.com/office/drawing/2014/main" id="{9E1F52C4-D159-4D34-8B77-4F1D3294DBE7}"/>
              </a:ext>
            </a:extLst>
          </p:cNvPr>
          <p:cNvSpPr txBox="1"/>
          <p:nvPr/>
        </p:nvSpPr>
        <p:spPr>
          <a:xfrm>
            <a:off x="608366" y="750621"/>
            <a:ext cx="10944223" cy="553998"/>
          </a:xfrm>
          <a:prstGeom prst="rect">
            <a:avLst/>
          </a:prstGeom>
          <a:noFill/>
        </p:spPr>
        <p:txBody>
          <a:bodyPr wrap="square" lIns="0" tIns="0" rIns="0" bIns="0" rtlCol="0">
            <a:spAutoFit/>
          </a:bodyPr>
          <a:lstStyle/>
          <a:p>
            <a:r>
              <a:rPr lang="en-US" sz="3600" dirty="0">
                <a:solidFill>
                  <a:srgbClr val="174A90"/>
                </a:solidFill>
              </a:rPr>
              <a:t>OUR </a:t>
            </a:r>
            <a:r>
              <a:rPr lang="en-US" sz="3600" b="1" dirty="0">
                <a:solidFill>
                  <a:srgbClr val="174A90"/>
                </a:solidFill>
                <a:latin typeface="+mj-lt"/>
              </a:rPr>
              <a:t>CATEGORIES</a:t>
            </a:r>
            <a:endParaRPr lang="en-ID" sz="3600" b="1" dirty="0">
              <a:solidFill>
                <a:srgbClr val="174A90"/>
              </a:solidFill>
              <a:latin typeface="+mj-lt"/>
            </a:endParaRPr>
          </a:p>
        </p:txBody>
      </p:sp>
      <p:sp>
        <p:nvSpPr>
          <p:cNvPr id="27" name="TextBox 26">
            <a:extLst>
              <a:ext uri="{FF2B5EF4-FFF2-40B4-BE49-F238E27FC236}">
                <a16:creationId xmlns:a16="http://schemas.microsoft.com/office/drawing/2014/main" id="{A6FDEA1F-971D-45F8-BEA3-31B7DE058F3D}"/>
              </a:ext>
            </a:extLst>
          </p:cNvPr>
          <p:cNvSpPr txBox="1"/>
          <p:nvPr/>
        </p:nvSpPr>
        <p:spPr>
          <a:xfrm>
            <a:off x="4715122" y="4686334"/>
            <a:ext cx="3049805" cy="276999"/>
          </a:xfrm>
          <a:prstGeom prst="rect">
            <a:avLst/>
          </a:prstGeom>
          <a:noFill/>
        </p:spPr>
        <p:txBody>
          <a:bodyPr wrap="square" lIns="0" tIns="0" rIns="0" bIns="0" rtlCol="0" anchor="t">
            <a:spAutoFit/>
          </a:bodyPr>
          <a:lstStyle/>
          <a:p>
            <a:pPr algn="ctr">
              <a:spcAft>
                <a:spcPts val="600"/>
              </a:spcAft>
            </a:pPr>
            <a:r>
              <a:rPr lang="en-US" b="1" dirty="0">
                <a:solidFill>
                  <a:srgbClr val="174A90"/>
                </a:solidFill>
                <a:latin typeface="+mj-lt"/>
              </a:rPr>
              <a:t>LOCAL PLANTS</a:t>
            </a:r>
            <a:endParaRPr lang="en-US" dirty="0">
              <a:solidFill>
                <a:srgbClr val="174A90"/>
              </a:solidFill>
            </a:endParaRPr>
          </a:p>
        </p:txBody>
      </p:sp>
      <p:sp>
        <p:nvSpPr>
          <p:cNvPr id="32" name="TextBox 31">
            <a:extLst>
              <a:ext uri="{FF2B5EF4-FFF2-40B4-BE49-F238E27FC236}">
                <a16:creationId xmlns:a16="http://schemas.microsoft.com/office/drawing/2014/main" id="{97216543-9C9A-4BB2-8AEA-962789F7E31A}"/>
              </a:ext>
            </a:extLst>
          </p:cNvPr>
          <p:cNvSpPr txBox="1"/>
          <p:nvPr/>
        </p:nvSpPr>
        <p:spPr>
          <a:xfrm>
            <a:off x="4791689" y="5044403"/>
            <a:ext cx="2896670" cy="1077218"/>
          </a:xfrm>
          <a:prstGeom prst="rect">
            <a:avLst/>
          </a:prstGeom>
          <a:noFill/>
        </p:spPr>
        <p:txBody>
          <a:bodyPr wrap="square" lIns="0" tIns="0" rIns="0" bIns="0" rtlCol="0">
            <a:spAutoFit/>
          </a:bodyPr>
          <a:lstStyle/>
          <a:p>
            <a:pPr algn="ctr">
              <a:spcAft>
                <a:spcPts val="600"/>
              </a:spcAft>
            </a:pPr>
            <a:r>
              <a:rPr lang="en-US" sz="1400" dirty="0"/>
              <a:t>Indulge in the rich flavors of our local treasures: coffee and tea, esteemed worldwide for their unparalleled quality and distinctive taste. ☕🍃 #WorldClassFlavors #LocalPride</a:t>
            </a:r>
          </a:p>
        </p:txBody>
      </p:sp>
      <p:grpSp>
        <p:nvGrpSpPr>
          <p:cNvPr id="82" name="Group 81">
            <a:extLst>
              <a:ext uri="{FF2B5EF4-FFF2-40B4-BE49-F238E27FC236}">
                <a16:creationId xmlns:a16="http://schemas.microsoft.com/office/drawing/2014/main" id="{B22C051E-120D-4B13-BA80-D0B2AAD9B332}"/>
              </a:ext>
            </a:extLst>
          </p:cNvPr>
          <p:cNvGrpSpPr/>
          <p:nvPr/>
        </p:nvGrpSpPr>
        <p:grpSpPr>
          <a:xfrm>
            <a:off x="6080478" y="6195636"/>
            <a:ext cx="319092" cy="78164"/>
            <a:chOff x="1690254" y="6191435"/>
            <a:chExt cx="452473" cy="110836"/>
          </a:xfrm>
        </p:grpSpPr>
        <p:sp>
          <p:nvSpPr>
            <p:cNvPr id="81" name="TextBox 80">
              <a:extLst>
                <a:ext uri="{FF2B5EF4-FFF2-40B4-BE49-F238E27FC236}">
                  <a16:creationId xmlns:a16="http://schemas.microsoft.com/office/drawing/2014/main" id="{895B56F5-B0AF-4388-A6F4-9FD92DB1C516}"/>
                </a:ext>
              </a:extLst>
            </p:cNvPr>
            <p:cNvSpPr txBox="1"/>
            <p:nvPr/>
          </p:nvSpPr>
          <p:spPr>
            <a:xfrm>
              <a:off x="1690254" y="6191435"/>
              <a:ext cx="110836" cy="110836"/>
            </a:xfrm>
            <a:prstGeom prst="ellipse">
              <a:avLst/>
            </a:prstGeom>
            <a:solidFill>
              <a:srgbClr val="174A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83" name="TextBox 82">
              <a:extLst>
                <a:ext uri="{FF2B5EF4-FFF2-40B4-BE49-F238E27FC236}">
                  <a16:creationId xmlns:a16="http://schemas.microsoft.com/office/drawing/2014/main" id="{1A053255-0113-4895-9266-72438ECB9225}"/>
                </a:ext>
              </a:extLst>
            </p:cNvPr>
            <p:cNvSpPr txBox="1"/>
            <p:nvPr/>
          </p:nvSpPr>
          <p:spPr>
            <a:xfrm>
              <a:off x="1861072" y="6191435"/>
              <a:ext cx="110836" cy="110836"/>
            </a:xfrm>
            <a:prstGeom prst="ellipse">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84" name="TextBox 83">
              <a:extLst>
                <a:ext uri="{FF2B5EF4-FFF2-40B4-BE49-F238E27FC236}">
                  <a16:creationId xmlns:a16="http://schemas.microsoft.com/office/drawing/2014/main" id="{56ADFD6F-5587-42EE-B3BA-C96EF4A1D6CE}"/>
                </a:ext>
              </a:extLst>
            </p:cNvPr>
            <p:cNvSpPr txBox="1"/>
            <p:nvPr/>
          </p:nvSpPr>
          <p:spPr>
            <a:xfrm>
              <a:off x="2031891" y="6191435"/>
              <a:ext cx="110836" cy="110836"/>
            </a:xfrm>
            <a:prstGeom prst="ellipse">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grpSp>
      <p:grpSp>
        <p:nvGrpSpPr>
          <p:cNvPr id="15361" name="Group 15360">
            <a:extLst>
              <a:ext uri="{FF2B5EF4-FFF2-40B4-BE49-F238E27FC236}">
                <a16:creationId xmlns:a16="http://schemas.microsoft.com/office/drawing/2014/main" id="{46C53435-0616-4049-BD29-2F97B1241781}"/>
              </a:ext>
            </a:extLst>
          </p:cNvPr>
          <p:cNvGrpSpPr/>
          <p:nvPr/>
        </p:nvGrpSpPr>
        <p:grpSpPr>
          <a:xfrm>
            <a:off x="5973666" y="3864875"/>
            <a:ext cx="532716" cy="532714"/>
            <a:chOff x="2086544" y="3864875"/>
            <a:chExt cx="532716" cy="532714"/>
          </a:xfrm>
        </p:grpSpPr>
        <p:sp>
          <p:nvSpPr>
            <p:cNvPr id="138" name="TextBox 137">
              <a:extLst>
                <a:ext uri="{FF2B5EF4-FFF2-40B4-BE49-F238E27FC236}">
                  <a16:creationId xmlns:a16="http://schemas.microsoft.com/office/drawing/2014/main" id="{DB9075E1-353D-4172-BD65-3CB51D7CF5CF}"/>
                </a:ext>
              </a:extLst>
            </p:cNvPr>
            <p:cNvSpPr txBox="1"/>
            <p:nvPr/>
          </p:nvSpPr>
          <p:spPr>
            <a:xfrm>
              <a:off x="2086544" y="3864875"/>
              <a:ext cx="532716" cy="532714"/>
            </a:xfrm>
            <a:prstGeom prst="ellipse">
              <a:avLst/>
            </a:prstGeom>
            <a:noFill/>
            <a:ln w="254000">
              <a:solidFill>
                <a:schemeClr val="bg1">
                  <a:alpha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sp>
          <p:nvSpPr>
            <p:cNvPr id="140" name="TextBox 139">
              <a:extLst>
                <a:ext uri="{FF2B5EF4-FFF2-40B4-BE49-F238E27FC236}">
                  <a16:creationId xmlns:a16="http://schemas.microsoft.com/office/drawing/2014/main" id="{C6F55A8F-7DBA-4EF0-A753-1399BF848E3B}"/>
                </a:ext>
              </a:extLst>
            </p:cNvPr>
            <p:cNvSpPr txBox="1"/>
            <p:nvPr/>
          </p:nvSpPr>
          <p:spPr>
            <a:xfrm>
              <a:off x="2086546" y="3864876"/>
              <a:ext cx="532713" cy="532713"/>
            </a:xfrm>
            <a:prstGeom prst="ellipse">
              <a:avLst/>
            </a:prstGeom>
            <a:solidFill>
              <a:schemeClr val="bg1"/>
            </a:solidFill>
            <a:ln>
              <a:noFill/>
            </a:ln>
            <a:effectLst>
              <a:outerShdw blurRad="190500" dist="38100" algn="l"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grpSp>
      <p:pic>
        <p:nvPicPr>
          <p:cNvPr id="15370" name="Graphic 15369">
            <a:extLst>
              <a:ext uri="{FF2B5EF4-FFF2-40B4-BE49-F238E27FC236}">
                <a16:creationId xmlns:a16="http://schemas.microsoft.com/office/drawing/2014/main" id="{AE757564-5744-4117-B91C-614FFEA265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6861" y="4048007"/>
            <a:ext cx="266326" cy="166452"/>
          </a:xfrm>
          <a:prstGeom prst="rect">
            <a:avLst/>
          </a:prstGeom>
        </p:spPr>
      </p:pic>
    </p:spTree>
    <p:extLst>
      <p:ext uri="{BB962C8B-B14F-4D97-AF65-F5344CB8AC3E}">
        <p14:creationId xmlns:p14="http://schemas.microsoft.com/office/powerpoint/2010/main" val="84632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244539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78" name="Rectangle 277">
            <a:extLst>
              <a:ext uri="{FF2B5EF4-FFF2-40B4-BE49-F238E27FC236}">
                <a16:creationId xmlns:a16="http://schemas.microsoft.com/office/drawing/2014/main" id="{AF10299C-5F34-46A3-B2E3-CA3FF1DD95B8}"/>
              </a:ext>
            </a:extLst>
          </p:cNvPr>
          <p:cNvSpPr/>
          <p:nvPr/>
        </p:nvSpPr>
        <p:spPr>
          <a:xfrm flipH="1">
            <a:off x="3148332" y="0"/>
            <a:ext cx="3014556" cy="3429000"/>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287" name="Picture 286">
            <a:extLst>
              <a:ext uri="{FF2B5EF4-FFF2-40B4-BE49-F238E27FC236}">
                <a16:creationId xmlns:a16="http://schemas.microsoft.com/office/drawing/2014/main" id="{79AF96B5-CC9D-497B-A051-09242A8AB7EE}"/>
              </a:ext>
            </a:extLst>
          </p:cNvPr>
          <p:cNvPicPr>
            <a:picLocks noChangeAspect="1"/>
          </p:cNvPicPr>
          <p:nvPr/>
        </p:nvPicPr>
        <p:blipFill>
          <a:blip r:embed="rId6">
            <a:extLst>
              <a:ext uri="{28A0092B-C50C-407E-A947-70E740481C1C}">
                <a14:useLocalDpi xmlns:a14="http://schemas.microsoft.com/office/drawing/2010/main" val="0"/>
              </a:ext>
            </a:extLst>
          </a:blip>
          <a:srcRect t="1948" b="1948"/>
          <a:stretch/>
        </p:blipFill>
        <p:spPr>
          <a:xfrm>
            <a:off x="3582925" y="321660"/>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Product List</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04</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163" name="TextBox 162">
            <a:extLst>
              <a:ext uri="{FF2B5EF4-FFF2-40B4-BE49-F238E27FC236}">
                <a16:creationId xmlns:a16="http://schemas.microsoft.com/office/drawing/2014/main" id="{B5CA15BA-E2B8-4D63-862A-FAD7F4B87816}"/>
              </a:ext>
            </a:extLst>
          </p:cNvPr>
          <p:cNvSpPr txBox="1"/>
          <p:nvPr/>
        </p:nvSpPr>
        <p:spPr>
          <a:xfrm>
            <a:off x="3582925" y="1902108"/>
            <a:ext cx="2145371" cy="307777"/>
          </a:xfrm>
          <a:prstGeom prst="rect">
            <a:avLst/>
          </a:prstGeom>
          <a:noFill/>
        </p:spPr>
        <p:txBody>
          <a:bodyPr wrap="square" lIns="0" tIns="0" rIns="0" bIns="0" rtlCol="0">
            <a:spAutoFit/>
          </a:bodyPr>
          <a:lstStyle/>
          <a:p>
            <a:pPr>
              <a:spcAft>
                <a:spcPts val="600"/>
              </a:spcAft>
            </a:pPr>
            <a:r>
              <a:rPr lang="en-US" sz="1000" dirty="0"/>
              <a:t>Unwind and savor the exquisite taste of CTC Black Tea.</a:t>
            </a:r>
          </a:p>
        </p:txBody>
      </p:sp>
      <p:sp>
        <p:nvSpPr>
          <p:cNvPr id="166" name="Rectangle: Rounded Corners 165">
            <a:extLst>
              <a:ext uri="{FF2B5EF4-FFF2-40B4-BE49-F238E27FC236}">
                <a16:creationId xmlns:a16="http://schemas.microsoft.com/office/drawing/2014/main" id="{53480B34-6611-45A8-9B84-204527115665}"/>
              </a:ext>
            </a:extLst>
          </p:cNvPr>
          <p:cNvSpPr/>
          <p:nvPr/>
        </p:nvSpPr>
        <p:spPr>
          <a:xfrm>
            <a:off x="3708139" y="472342"/>
            <a:ext cx="2020157" cy="307777"/>
          </a:xfrm>
          <a:prstGeom prst="roundRect">
            <a:avLst>
              <a:gd name="adj"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pPr>
              <a:spcAft>
                <a:spcPts val="600"/>
              </a:spcAft>
            </a:pPr>
            <a:r>
              <a:rPr lang="en-US" sz="1200" b="1" dirty="0">
                <a:solidFill>
                  <a:schemeClr val="bg1"/>
                </a:solidFill>
                <a:latin typeface="+mj-lt"/>
              </a:rPr>
              <a:t>CTC </a:t>
            </a:r>
            <a:r>
              <a:rPr lang="en-US" sz="1200" dirty="0">
                <a:solidFill>
                  <a:schemeClr val="bg1"/>
                </a:solidFill>
              </a:rPr>
              <a:t>BLACK TEA</a:t>
            </a:r>
          </a:p>
        </p:txBody>
      </p:sp>
      <p:sp>
        <p:nvSpPr>
          <p:cNvPr id="68" name="TextBox 67">
            <a:extLst>
              <a:ext uri="{FF2B5EF4-FFF2-40B4-BE49-F238E27FC236}">
                <a16:creationId xmlns:a16="http://schemas.microsoft.com/office/drawing/2014/main" id="{BE583B1A-C142-4A3A-96FD-9D14440292E7}"/>
              </a:ext>
            </a:extLst>
          </p:cNvPr>
          <p:cNvSpPr txBox="1"/>
          <p:nvPr/>
        </p:nvSpPr>
        <p:spPr>
          <a:xfrm>
            <a:off x="623889" y="1820102"/>
            <a:ext cx="2073130" cy="1107996"/>
          </a:xfrm>
          <a:prstGeom prst="rect">
            <a:avLst/>
          </a:prstGeom>
          <a:noFill/>
        </p:spPr>
        <p:txBody>
          <a:bodyPr wrap="square" lIns="0" tIns="0" rIns="0" bIns="0" rtlCol="0">
            <a:spAutoFit/>
          </a:bodyPr>
          <a:lstStyle/>
          <a:p>
            <a:r>
              <a:rPr lang="en-US" sz="3600" dirty="0">
                <a:solidFill>
                  <a:schemeClr val="tx2">
                    <a:lumMod val="75000"/>
                  </a:schemeClr>
                </a:solidFill>
              </a:rPr>
              <a:t>PRODUCT </a:t>
            </a:r>
            <a:r>
              <a:rPr lang="en-US" sz="3600" b="1" dirty="0">
                <a:solidFill>
                  <a:schemeClr val="tx2">
                    <a:lumMod val="75000"/>
                  </a:schemeClr>
                </a:solidFill>
                <a:latin typeface="+mj-lt"/>
              </a:rPr>
              <a:t>LIST</a:t>
            </a:r>
            <a:endParaRPr lang="en-ID" sz="3600" b="1" dirty="0">
              <a:solidFill>
                <a:schemeClr val="tx2">
                  <a:lumMod val="75000"/>
                </a:schemeClr>
              </a:solidFill>
              <a:latin typeface="+mj-lt"/>
            </a:endParaRPr>
          </a:p>
        </p:txBody>
      </p:sp>
      <p:sp>
        <p:nvSpPr>
          <p:cNvPr id="276" name="TextBox 275">
            <a:extLst>
              <a:ext uri="{FF2B5EF4-FFF2-40B4-BE49-F238E27FC236}">
                <a16:creationId xmlns:a16="http://schemas.microsoft.com/office/drawing/2014/main" id="{9BDA0719-D384-4165-89F4-4BA72428B370}"/>
              </a:ext>
            </a:extLst>
          </p:cNvPr>
          <p:cNvSpPr txBox="1"/>
          <p:nvPr/>
        </p:nvSpPr>
        <p:spPr>
          <a:xfrm>
            <a:off x="623889" y="3191240"/>
            <a:ext cx="2073130" cy="1723549"/>
          </a:xfrm>
          <a:prstGeom prst="rect">
            <a:avLst/>
          </a:prstGeom>
          <a:noFill/>
        </p:spPr>
        <p:txBody>
          <a:bodyPr wrap="square" lIns="0" tIns="0" rIns="0" bIns="0" rtlCol="0">
            <a:spAutoFit/>
          </a:bodyPr>
          <a:lstStyle/>
          <a:p>
            <a:pPr>
              <a:spcAft>
                <a:spcPts val="600"/>
              </a:spcAft>
            </a:pPr>
            <a:r>
              <a:rPr lang="en-US" sz="1400" dirty="0"/>
              <a:t>Explore our curated collection, where every item is a testament to quality, creativity, and authenticity. Welcome to a world of possibilities. 🛍️✨ #DiscoverExcellence #ShopLocal</a:t>
            </a:r>
          </a:p>
        </p:txBody>
      </p:sp>
      <p:cxnSp>
        <p:nvCxnSpPr>
          <p:cNvPr id="283" name="Straight Connector 282">
            <a:extLst>
              <a:ext uri="{FF2B5EF4-FFF2-40B4-BE49-F238E27FC236}">
                <a16:creationId xmlns:a16="http://schemas.microsoft.com/office/drawing/2014/main" id="{9CD3EAC0-38FE-4826-B66A-BBFCF0C8E364}"/>
              </a:ext>
            </a:extLst>
          </p:cNvPr>
          <p:cNvCxnSpPr>
            <a:cxnSpLocks/>
          </p:cNvCxnSpPr>
          <p:nvPr/>
        </p:nvCxnSpPr>
        <p:spPr>
          <a:xfrm>
            <a:off x="623888" y="584200"/>
            <a:ext cx="1933779"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FD751EB-BE0D-4560-1CE3-8A3FC057AA70}"/>
              </a:ext>
            </a:extLst>
          </p:cNvPr>
          <p:cNvPicPr>
            <a:picLocks noChangeAspect="1"/>
          </p:cNvPicPr>
          <p:nvPr/>
        </p:nvPicPr>
        <p:blipFill>
          <a:blip r:embed="rId7">
            <a:extLst>
              <a:ext uri="{28A0092B-C50C-407E-A947-70E740481C1C}">
                <a14:useLocalDpi xmlns:a14="http://schemas.microsoft.com/office/drawing/2010/main" val="0"/>
              </a:ext>
            </a:extLst>
          </a:blip>
          <a:srcRect t="988" b="988"/>
          <a:stretch/>
        </p:blipFill>
        <p:spPr>
          <a:xfrm>
            <a:off x="6288102" y="321660"/>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sp>
        <p:nvSpPr>
          <p:cNvPr id="4" name="TextBox 3">
            <a:extLst>
              <a:ext uri="{FF2B5EF4-FFF2-40B4-BE49-F238E27FC236}">
                <a16:creationId xmlns:a16="http://schemas.microsoft.com/office/drawing/2014/main" id="{16400CB4-DA99-69BF-6AED-39F54ED3BBC2}"/>
              </a:ext>
            </a:extLst>
          </p:cNvPr>
          <p:cNvSpPr txBox="1"/>
          <p:nvPr/>
        </p:nvSpPr>
        <p:spPr>
          <a:xfrm>
            <a:off x="6288102" y="1902108"/>
            <a:ext cx="2145371" cy="307777"/>
          </a:xfrm>
          <a:prstGeom prst="rect">
            <a:avLst/>
          </a:prstGeom>
          <a:noFill/>
        </p:spPr>
        <p:txBody>
          <a:bodyPr wrap="square" lIns="0" tIns="0" rIns="0" bIns="0" rtlCol="0">
            <a:spAutoFit/>
          </a:bodyPr>
          <a:lstStyle/>
          <a:p>
            <a:pPr>
              <a:spcAft>
                <a:spcPts val="600"/>
              </a:spcAft>
            </a:pPr>
            <a:r>
              <a:rPr lang="en-US" sz="1000" dirty="0"/>
              <a:t>Discover the serene essence of </a:t>
            </a:r>
            <a:r>
              <a:rPr lang="en-US" sz="1000" dirty="0" err="1"/>
              <a:t>Pagaralam's</a:t>
            </a:r>
            <a:r>
              <a:rPr lang="en-US" sz="1000" dirty="0"/>
              <a:t> Green Tea.</a:t>
            </a:r>
          </a:p>
        </p:txBody>
      </p:sp>
      <p:sp>
        <p:nvSpPr>
          <p:cNvPr id="5" name="Rectangle: Rounded Corners 4">
            <a:extLst>
              <a:ext uri="{FF2B5EF4-FFF2-40B4-BE49-F238E27FC236}">
                <a16:creationId xmlns:a16="http://schemas.microsoft.com/office/drawing/2014/main" id="{B16AD632-3413-B1C6-147B-DCB45B569E74}"/>
              </a:ext>
            </a:extLst>
          </p:cNvPr>
          <p:cNvSpPr/>
          <p:nvPr/>
        </p:nvSpPr>
        <p:spPr>
          <a:xfrm>
            <a:off x="6413316" y="472342"/>
            <a:ext cx="2020157" cy="307777"/>
          </a:xfrm>
          <a:prstGeom prst="roundRect">
            <a:avLst>
              <a:gd name="adj" fmla="val 50000"/>
            </a:avLst>
          </a:prstGeom>
          <a:gradFill flip="none" rotWithShape="1">
            <a:gsLst>
              <a:gs pos="0">
                <a:srgbClr val="F49421"/>
              </a:gs>
              <a:gs pos="100000">
                <a:srgbClr val="F49421"/>
              </a:gs>
              <a:gs pos="84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pPr>
              <a:spcAft>
                <a:spcPts val="600"/>
              </a:spcAft>
            </a:pPr>
            <a:r>
              <a:rPr lang="en-US" sz="1200" b="1" dirty="0">
                <a:solidFill>
                  <a:schemeClr val="bg1"/>
                </a:solidFill>
                <a:latin typeface="+mj-lt"/>
              </a:rPr>
              <a:t>GREEN </a:t>
            </a:r>
            <a:r>
              <a:rPr lang="en-US" sz="1200" dirty="0">
                <a:solidFill>
                  <a:schemeClr val="bg1"/>
                </a:solidFill>
              </a:rPr>
              <a:t>TEA</a:t>
            </a:r>
          </a:p>
        </p:txBody>
      </p:sp>
    </p:spTree>
    <p:extLst>
      <p:ext uri="{BB962C8B-B14F-4D97-AF65-F5344CB8AC3E}">
        <p14:creationId xmlns:p14="http://schemas.microsoft.com/office/powerpoint/2010/main" val="907519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77EA8D88-5A78-4FAC-8525-B6E9E8FAD9CC}"/>
              </a:ext>
            </a:extLst>
          </p:cNvPr>
          <p:cNvPicPr>
            <a:picLocks noChangeAspect="1"/>
          </p:cNvPicPr>
          <p:nvPr/>
        </p:nvPicPr>
        <p:blipFill>
          <a:blip r:embed="rId6">
            <a:extLst>
              <a:ext uri="{28A0092B-C50C-407E-A947-70E740481C1C}">
                <a14:useLocalDpi xmlns:a14="http://schemas.microsoft.com/office/drawing/2010/main" val="0"/>
              </a:ext>
            </a:extLst>
          </a:blip>
          <a:srcRect t="23139" b="23139"/>
          <a:stretch/>
        </p:blipFill>
        <p:spPr>
          <a:xfrm>
            <a:off x="7638473" y="1020045"/>
            <a:ext cx="3929639" cy="2111083"/>
          </a:xfrm>
          <a:custGeom>
            <a:avLst/>
            <a:gdLst>
              <a:gd name="connsiteX0" fmla="*/ 277966 w 3929639"/>
              <a:gd name="connsiteY0" fmla="*/ 0 h 2111083"/>
              <a:gd name="connsiteX1" fmla="*/ 3651673 w 3929639"/>
              <a:gd name="connsiteY1" fmla="*/ 0 h 2111083"/>
              <a:gd name="connsiteX2" fmla="*/ 3929639 w 3929639"/>
              <a:gd name="connsiteY2" fmla="*/ 277966 h 2111083"/>
              <a:gd name="connsiteX3" fmla="*/ 3929639 w 3929639"/>
              <a:gd name="connsiteY3" fmla="*/ 1833117 h 2111083"/>
              <a:gd name="connsiteX4" fmla="*/ 3651673 w 3929639"/>
              <a:gd name="connsiteY4" fmla="*/ 2111083 h 2111083"/>
              <a:gd name="connsiteX5" fmla="*/ 277966 w 3929639"/>
              <a:gd name="connsiteY5" fmla="*/ 2111083 h 2111083"/>
              <a:gd name="connsiteX6" fmla="*/ 0 w 3929639"/>
              <a:gd name="connsiteY6" fmla="*/ 1833117 h 2111083"/>
              <a:gd name="connsiteX7" fmla="*/ 0 w 3929639"/>
              <a:gd name="connsiteY7" fmla="*/ 277966 h 2111083"/>
              <a:gd name="connsiteX8" fmla="*/ 277966 w 3929639"/>
              <a:gd name="connsiteY8" fmla="*/ 0 h 21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9639" h="2111083">
                <a:moveTo>
                  <a:pt x="277966" y="0"/>
                </a:moveTo>
                <a:lnTo>
                  <a:pt x="3651673" y="0"/>
                </a:lnTo>
                <a:cubicBezTo>
                  <a:pt x="3805189" y="0"/>
                  <a:pt x="3929639" y="124450"/>
                  <a:pt x="3929639" y="277966"/>
                </a:cubicBezTo>
                <a:lnTo>
                  <a:pt x="3929639" y="1833117"/>
                </a:lnTo>
                <a:cubicBezTo>
                  <a:pt x="3929639" y="1986633"/>
                  <a:pt x="3805189" y="2111083"/>
                  <a:pt x="3651673" y="2111083"/>
                </a:cubicBezTo>
                <a:lnTo>
                  <a:pt x="277966" y="2111083"/>
                </a:lnTo>
                <a:cubicBezTo>
                  <a:pt x="124450" y="2111083"/>
                  <a:pt x="0" y="1986633"/>
                  <a:pt x="0" y="1833117"/>
                </a:cubicBezTo>
                <a:lnTo>
                  <a:pt x="0" y="277966"/>
                </a:lnTo>
                <a:cubicBezTo>
                  <a:pt x="0" y="124450"/>
                  <a:pt x="124450" y="0"/>
                  <a:pt x="277966" y="0"/>
                </a:cubicBezTo>
                <a:close/>
              </a:path>
            </a:pathLst>
          </a:custGeom>
        </p:spPr>
      </p:pic>
      <p:pic>
        <p:nvPicPr>
          <p:cNvPr id="21" name="Picture 20">
            <a:extLst>
              <a:ext uri="{FF2B5EF4-FFF2-40B4-BE49-F238E27FC236}">
                <a16:creationId xmlns:a16="http://schemas.microsoft.com/office/drawing/2014/main" id="{23F7450F-97CD-4D99-9A66-400E45721EBD}"/>
              </a:ext>
            </a:extLst>
          </p:cNvPr>
          <p:cNvPicPr>
            <a:picLocks noChangeAspect="1"/>
          </p:cNvPicPr>
          <p:nvPr/>
        </p:nvPicPr>
        <p:blipFill>
          <a:blip r:embed="rId7">
            <a:extLst>
              <a:ext uri="{28A0092B-C50C-407E-A947-70E740481C1C}">
                <a14:useLocalDpi xmlns:a14="http://schemas.microsoft.com/office/drawing/2010/main" val="0"/>
              </a:ext>
            </a:extLst>
          </a:blip>
          <a:srcRect l="4435" r="4435"/>
          <a:stretch/>
        </p:blipFill>
        <p:spPr>
          <a:xfrm>
            <a:off x="1" y="1020044"/>
            <a:ext cx="7093527" cy="5837950"/>
          </a:xfrm>
          <a:custGeom>
            <a:avLst/>
            <a:gdLst>
              <a:gd name="connsiteX0" fmla="*/ 0 w 7093527"/>
              <a:gd name="connsiteY0" fmla="*/ 0 h 5837950"/>
              <a:gd name="connsiteX1" fmla="*/ 6799469 w 7093527"/>
              <a:gd name="connsiteY1" fmla="*/ 0 h 5837950"/>
              <a:gd name="connsiteX2" fmla="*/ 7093527 w 7093527"/>
              <a:gd name="connsiteY2" fmla="*/ 294058 h 5837950"/>
              <a:gd name="connsiteX3" fmla="*/ 7093527 w 7093527"/>
              <a:gd name="connsiteY3" fmla="*/ 5837950 h 5837950"/>
              <a:gd name="connsiteX4" fmla="*/ 0 w 7093527"/>
              <a:gd name="connsiteY4" fmla="*/ 5837950 h 583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3527" h="5837950">
                <a:moveTo>
                  <a:pt x="0" y="0"/>
                </a:moveTo>
                <a:lnTo>
                  <a:pt x="6799469" y="0"/>
                </a:lnTo>
                <a:cubicBezTo>
                  <a:pt x="6961873" y="0"/>
                  <a:pt x="7093527" y="131654"/>
                  <a:pt x="7093527" y="294058"/>
                </a:cubicBezTo>
                <a:lnTo>
                  <a:pt x="7093527" y="5837950"/>
                </a:lnTo>
                <a:lnTo>
                  <a:pt x="0" y="5837950"/>
                </a:lnTo>
                <a:close/>
              </a:path>
            </a:pathLst>
          </a:custGeom>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CTC BLACK TEA</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05</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5" name="Rectangle: Top Corners Rounded 4">
            <a:extLst>
              <a:ext uri="{FF2B5EF4-FFF2-40B4-BE49-F238E27FC236}">
                <a16:creationId xmlns:a16="http://schemas.microsoft.com/office/drawing/2014/main" id="{B547DCAF-CE6F-4E37-92C0-967454C8F959}"/>
              </a:ext>
            </a:extLst>
          </p:cNvPr>
          <p:cNvSpPr/>
          <p:nvPr/>
        </p:nvSpPr>
        <p:spPr>
          <a:xfrm rot="16200000">
            <a:off x="8755575" y="1088139"/>
            <a:ext cx="1275613" cy="5597237"/>
          </a:xfrm>
          <a:prstGeom prst="round2SameRect">
            <a:avLst>
              <a:gd name="adj1" fmla="val 21012"/>
              <a:gd name="adj2" fmla="val 0"/>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tx2">
                  <a:lumMod val="75000"/>
                </a:schemeClr>
              </a:solidFill>
              <a:latin typeface="Segoe UI Light" panose="020B0502040204020203" pitchFamily="34" charset="0"/>
            </a:endParaRPr>
          </a:p>
        </p:txBody>
      </p:sp>
      <p:sp>
        <p:nvSpPr>
          <p:cNvPr id="17" name="TextBox 16">
            <a:extLst>
              <a:ext uri="{FF2B5EF4-FFF2-40B4-BE49-F238E27FC236}">
                <a16:creationId xmlns:a16="http://schemas.microsoft.com/office/drawing/2014/main" id="{23ECD9E9-85D7-44D7-958A-7E852C67DCF6}"/>
              </a:ext>
            </a:extLst>
          </p:cNvPr>
          <p:cNvSpPr txBox="1"/>
          <p:nvPr/>
        </p:nvSpPr>
        <p:spPr>
          <a:xfrm>
            <a:off x="7638473" y="4642386"/>
            <a:ext cx="4239300" cy="1723549"/>
          </a:xfrm>
          <a:prstGeom prst="rect">
            <a:avLst/>
          </a:prstGeom>
          <a:noFill/>
        </p:spPr>
        <p:txBody>
          <a:bodyPr wrap="square" lIns="0" tIns="0" rIns="0" bIns="0" rtlCol="0">
            <a:spAutoFit/>
          </a:bodyPr>
          <a:lstStyle/>
          <a:p>
            <a:pPr>
              <a:spcAft>
                <a:spcPts val="600"/>
              </a:spcAft>
            </a:pPr>
            <a:r>
              <a:rPr lang="en-US" sz="1400" dirty="0"/>
              <a:t>Unwind and savor the exquisite taste of CTC Black Tea, meticulously crafted to offer a symphony of robust flavors and captivating aroma. Whether you seek a moment of tranquility or a boost of energy, let each sip immerse you in pure delight. Embrace the timeless tradition of tea with CTC Black Tea, your perfect companion for every occasion. 🍵✨ #CTCBlackTea #TeaTimePerfection #SipAndEnjoy</a:t>
            </a:r>
          </a:p>
        </p:txBody>
      </p:sp>
      <p:sp>
        <p:nvSpPr>
          <p:cNvPr id="16" name="TextBox 15">
            <a:extLst>
              <a:ext uri="{FF2B5EF4-FFF2-40B4-BE49-F238E27FC236}">
                <a16:creationId xmlns:a16="http://schemas.microsoft.com/office/drawing/2014/main" id="{6913F9E4-FF5B-4B91-A681-B56FB3178DCA}"/>
              </a:ext>
            </a:extLst>
          </p:cNvPr>
          <p:cNvSpPr txBox="1"/>
          <p:nvPr/>
        </p:nvSpPr>
        <p:spPr>
          <a:xfrm>
            <a:off x="7093526" y="3609760"/>
            <a:ext cx="4474585" cy="553998"/>
          </a:xfrm>
          <a:prstGeom prst="rect">
            <a:avLst/>
          </a:prstGeom>
          <a:noFill/>
        </p:spPr>
        <p:txBody>
          <a:bodyPr wrap="square" lIns="0" tIns="0" rIns="0" bIns="0" rtlCol="0">
            <a:spAutoFit/>
          </a:bodyPr>
          <a:lstStyle/>
          <a:p>
            <a:pPr>
              <a:spcAft>
                <a:spcPts val="600"/>
              </a:spcAft>
            </a:pPr>
            <a:r>
              <a:rPr lang="en-US" sz="3600" b="1" dirty="0">
                <a:solidFill>
                  <a:schemeClr val="bg1"/>
                </a:solidFill>
                <a:latin typeface="+mj-lt"/>
              </a:rPr>
              <a:t>CTC BLACK TEA</a:t>
            </a:r>
            <a:endParaRPr lang="en-US" sz="3600" dirty="0">
              <a:solidFill>
                <a:schemeClr val="bg1"/>
              </a:solidFill>
            </a:endParaRPr>
          </a:p>
        </p:txBody>
      </p:sp>
    </p:spTree>
    <p:extLst>
      <p:ext uri="{BB962C8B-B14F-4D97-AF65-F5344CB8AC3E}">
        <p14:creationId xmlns:p14="http://schemas.microsoft.com/office/powerpoint/2010/main" val="1549697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3913881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0" y="0"/>
            <a:ext cx="4336041"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933228" cy="420973"/>
            <a:chOff x="623888" y="430312"/>
            <a:chExt cx="2524445" cy="307777"/>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307777"/>
            </a:xfrm>
            <a:prstGeom prst="rect">
              <a:avLst/>
            </a:prstGeom>
            <a:noFill/>
          </p:spPr>
          <p:txBody>
            <a:bodyPr wrap="square" lIns="0" tIns="0" rIns="0" bIns="0" rtlCol="0">
              <a:spAutoFit/>
            </a:bodyPr>
            <a:lstStyle/>
            <a:p>
              <a:pPr>
                <a:spcAft>
                  <a:spcPts val="600"/>
                </a:spcAft>
              </a:pPr>
              <a:r>
                <a:rPr lang="en-US" sz="1000" dirty="0">
                  <a:solidFill>
                    <a:schemeClr val="bg1"/>
                  </a:solidFill>
                </a:rPr>
                <a:t>CTC BLACK TEA STANDARD DENSITY</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06</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5605013" y="717941"/>
            <a:ext cx="4573704" cy="861774"/>
          </a:xfrm>
          <a:prstGeom prst="rect">
            <a:avLst/>
          </a:prstGeom>
          <a:noFill/>
        </p:spPr>
        <p:txBody>
          <a:bodyPr wrap="square" lIns="0" tIns="0" rIns="0" bIns="0" rtlCol="0">
            <a:spAutoFit/>
          </a:bodyPr>
          <a:lstStyle/>
          <a:p>
            <a:pPr>
              <a:spcAft>
                <a:spcPts val="600"/>
              </a:spcAft>
            </a:pPr>
            <a:r>
              <a:rPr lang="en-US" sz="2800" b="1" dirty="0">
                <a:solidFill>
                  <a:schemeClr val="tx1">
                    <a:lumMod val="65000"/>
                    <a:lumOff val="35000"/>
                  </a:schemeClr>
                </a:solidFill>
              </a:rPr>
              <a:t>CTC BLACK TEA </a:t>
            </a:r>
            <a:r>
              <a:rPr lang="en-US" sz="2800" b="1" dirty="0">
                <a:solidFill>
                  <a:schemeClr val="tx1">
                    <a:lumMod val="75000"/>
                    <a:lumOff val="25000"/>
                  </a:schemeClr>
                </a:solidFill>
                <a:latin typeface="+mj-lt"/>
              </a:rPr>
              <a:t>STANDARD DENSITY</a:t>
            </a: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2288" b="2288"/>
          <a:stretch/>
        </p:blipFill>
        <p:spPr>
          <a:xfrm>
            <a:off x="623888" y="1094969"/>
            <a:ext cx="4336041" cy="3103209"/>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470046036"/>
              </p:ext>
            </p:extLst>
          </p:nvPr>
        </p:nvGraphicFramePr>
        <p:xfrm>
          <a:off x="5961062" y="1713455"/>
          <a:ext cx="3129418" cy="3332480"/>
        </p:xfrm>
        <a:graphic>
          <a:graphicData uri="http://schemas.openxmlformats.org/drawingml/2006/table">
            <a:tbl>
              <a:tblPr firstRow="1" bandRow="1">
                <a:tableStyleId>{5C22544A-7EE6-4342-B048-85BDC9FD1C3A}</a:tableStyleId>
              </a:tblPr>
              <a:tblGrid>
                <a:gridCol w="1564709">
                  <a:extLst>
                    <a:ext uri="{9D8B030D-6E8A-4147-A177-3AD203B41FA5}">
                      <a16:colId xmlns:a16="http://schemas.microsoft.com/office/drawing/2014/main" val="198311235"/>
                    </a:ext>
                  </a:extLst>
                </a:gridCol>
                <a:gridCol w="1564709">
                  <a:extLst>
                    <a:ext uri="{9D8B030D-6E8A-4147-A177-3AD203B41FA5}">
                      <a16:colId xmlns:a16="http://schemas.microsoft.com/office/drawing/2014/main" val="876010929"/>
                    </a:ext>
                  </a:extLst>
                </a:gridCol>
              </a:tblGrid>
              <a:tr h="281635">
                <a:tc>
                  <a:txBody>
                    <a:bodyPr/>
                    <a:lstStyle/>
                    <a:p>
                      <a:pPr algn="ctr"/>
                      <a:r>
                        <a:rPr lang="en-US" dirty="0"/>
                        <a:t>GRADE</a:t>
                      </a:r>
                      <a:endParaRPr lang="en-ID" dirty="0"/>
                    </a:p>
                  </a:txBody>
                  <a:tcPr>
                    <a:solidFill>
                      <a:schemeClr val="tx2">
                        <a:lumMod val="50000"/>
                      </a:schemeClr>
                    </a:solidFill>
                  </a:tcPr>
                </a:tc>
                <a:tc>
                  <a:txBody>
                    <a:bodyPr/>
                    <a:lstStyle/>
                    <a:p>
                      <a:pPr algn="ctr"/>
                      <a:r>
                        <a:rPr lang="en-US" dirty="0"/>
                        <a:t>NORMA</a:t>
                      </a:r>
                      <a:endParaRPr lang="en-ID" dirty="0"/>
                    </a:p>
                  </a:txBody>
                  <a:tcPr>
                    <a:solidFill>
                      <a:schemeClr val="tx2">
                        <a:lumMod val="50000"/>
                      </a:schemeClr>
                    </a:solidFill>
                  </a:tcPr>
                </a:tc>
                <a:extLst>
                  <a:ext uri="{0D108BD9-81ED-4DB2-BD59-A6C34878D82A}">
                    <a16:rowId xmlns:a16="http://schemas.microsoft.com/office/drawing/2014/main" val="2530810006"/>
                  </a:ext>
                </a:extLst>
              </a:tr>
              <a:tr h="370840">
                <a:tc>
                  <a:txBody>
                    <a:bodyPr/>
                    <a:lstStyle/>
                    <a:p>
                      <a:r>
                        <a:rPr lang="en-US" b="1" dirty="0"/>
                        <a:t>BP 1</a:t>
                      </a:r>
                      <a:endParaRPr lang="en-ID" b="1" dirty="0"/>
                    </a:p>
                  </a:txBody>
                  <a:tcPr/>
                </a:tc>
                <a:tc>
                  <a:txBody>
                    <a:bodyPr/>
                    <a:lstStyle/>
                    <a:p>
                      <a:r>
                        <a:rPr lang="en-US" b="1" dirty="0"/>
                        <a:t>300-330</a:t>
                      </a:r>
                      <a:endParaRPr lang="en-ID" b="1" dirty="0"/>
                    </a:p>
                  </a:txBody>
                  <a:tcPr/>
                </a:tc>
                <a:extLst>
                  <a:ext uri="{0D108BD9-81ED-4DB2-BD59-A6C34878D82A}">
                    <a16:rowId xmlns:a16="http://schemas.microsoft.com/office/drawing/2014/main" val="1019700502"/>
                  </a:ext>
                </a:extLst>
              </a:tr>
              <a:tr h="370840">
                <a:tc>
                  <a:txBody>
                    <a:bodyPr/>
                    <a:lstStyle/>
                    <a:p>
                      <a:r>
                        <a:rPr lang="en-US" b="1" dirty="0"/>
                        <a:t>PF 1</a:t>
                      </a:r>
                      <a:endParaRPr lang="en-ID" b="1" dirty="0"/>
                    </a:p>
                  </a:txBody>
                  <a:tcPr/>
                </a:tc>
                <a:tc>
                  <a:txBody>
                    <a:bodyPr/>
                    <a:lstStyle/>
                    <a:p>
                      <a:r>
                        <a:rPr lang="en-US" b="1" dirty="0"/>
                        <a:t>250-295</a:t>
                      </a:r>
                      <a:endParaRPr lang="en-ID" b="1" dirty="0"/>
                    </a:p>
                  </a:txBody>
                  <a:tcPr/>
                </a:tc>
                <a:extLst>
                  <a:ext uri="{0D108BD9-81ED-4DB2-BD59-A6C34878D82A}">
                    <a16:rowId xmlns:a16="http://schemas.microsoft.com/office/drawing/2014/main" val="1419160422"/>
                  </a:ext>
                </a:extLst>
              </a:tr>
              <a:tr h="370840">
                <a:tc>
                  <a:txBody>
                    <a:bodyPr/>
                    <a:lstStyle/>
                    <a:p>
                      <a:r>
                        <a:rPr lang="en-US" b="1" dirty="0"/>
                        <a:t>PD</a:t>
                      </a:r>
                      <a:endParaRPr lang="en-ID" b="1" dirty="0"/>
                    </a:p>
                  </a:txBody>
                  <a:tcPr/>
                </a:tc>
                <a:tc>
                  <a:txBody>
                    <a:bodyPr/>
                    <a:lstStyle/>
                    <a:p>
                      <a:r>
                        <a:rPr lang="en-US" b="1" dirty="0"/>
                        <a:t>250-280</a:t>
                      </a:r>
                      <a:endParaRPr lang="en-ID" b="1" dirty="0"/>
                    </a:p>
                  </a:txBody>
                  <a:tcPr/>
                </a:tc>
                <a:extLst>
                  <a:ext uri="{0D108BD9-81ED-4DB2-BD59-A6C34878D82A}">
                    <a16:rowId xmlns:a16="http://schemas.microsoft.com/office/drawing/2014/main" val="190109673"/>
                  </a:ext>
                </a:extLst>
              </a:tr>
              <a:tr h="370840">
                <a:tc>
                  <a:txBody>
                    <a:bodyPr/>
                    <a:lstStyle/>
                    <a:p>
                      <a:r>
                        <a:rPr lang="en-US" b="1" dirty="0"/>
                        <a:t>D 1</a:t>
                      </a:r>
                      <a:endParaRPr lang="en-ID" b="1" dirty="0"/>
                    </a:p>
                  </a:txBody>
                  <a:tcPr/>
                </a:tc>
                <a:tc>
                  <a:txBody>
                    <a:bodyPr/>
                    <a:lstStyle/>
                    <a:p>
                      <a:r>
                        <a:rPr lang="en-US" b="1" dirty="0"/>
                        <a:t>240-260</a:t>
                      </a:r>
                      <a:endParaRPr lang="en-ID" b="1" dirty="0"/>
                    </a:p>
                  </a:txBody>
                  <a:tcPr/>
                </a:tc>
                <a:extLst>
                  <a:ext uri="{0D108BD9-81ED-4DB2-BD59-A6C34878D82A}">
                    <a16:rowId xmlns:a16="http://schemas.microsoft.com/office/drawing/2014/main" val="1340155520"/>
                  </a:ext>
                </a:extLst>
              </a:tr>
              <a:tr h="370840">
                <a:tc>
                  <a:txBody>
                    <a:bodyPr/>
                    <a:lstStyle/>
                    <a:p>
                      <a:r>
                        <a:rPr lang="en-US" b="1" dirty="0"/>
                        <a:t>FANN</a:t>
                      </a:r>
                      <a:endParaRPr lang="en-ID" b="1" dirty="0"/>
                    </a:p>
                  </a:txBody>
                  <a:tcPr/>
                </a:tc>
                <a:tc>
                  <a:txBody>
                    <a:bodyPr/>
                    <a:lstStyle/>
                    <a:p>
                      <a:r>
                        <a:rPr lang="en-US" b="1" dirty="0"/>
                        <a:t>290-310</a:t>
                      </a:r>
                      <a:endParaRPr lang="en-ID" b="1" dirty="0"/>
                    </a:p>
                  </a:txBody>
                  <a:tcPr/>
                </a:tc>
                <a:extLst>
                  <a:ext uri="{0D108BD9-81ED-4DB2-BD59-A6C34878D82A}">
                    <a16:rowId xmlns:a16="http://schemas.microsoft.com/office/drawing/2014/main" val="1855847629"/>
                  </a:ext>
                </a:extLst>
              </a:tr>
              <a:tr h="370840">
                <a:tc>
                  <a:txBody>
                    <a:bodyPr/>
                    <a:lstStyle/>
                    <a:p>
                      <a:r>
                        <a:rPr lang="en-US" b="1" dirty="0"/>
                        <a:t>D 2</a:t>
                      </a:r>
                      <a:endParaRPr lang="en-ID" b="1" dirty="0"/>
                    </a:p>
                  </a:txBody>
                  <a:tcPr/>
                </a:tc>
                <a:tc>
                  <a:txBody>
                    <a:bodyPr/>
                    <a:lstStyle/>
                    <a:p>
                      <a:r>
                        <a:rPr lang="en-US" b="1" dirty="0"/>
                        <a:t>235-245</a:t>
                      </a:r>
                      <a:endParaRPr lang="en-ID" b="1" dirty="0"/>
                    </a:p>
                  </a:txBody>
                  <a:tcPr/>
                </a:tc>
                <a:extLst>
                  <a:ext uri="{0D108BD9-81ED-4DB2-BD59-A6C34878D82A}">
                    <a16:rowId xmlns:a16="http://schemas.microsoft.com/office/drawing/2014/main" val="2302527695"/>
                  </a:ext>
                </a:extLst>
              </a:tr>
              <a:tr h="370840">
                <a:tc>
                  <a:txBody>
                    <a:bodyPr/>
                    <a:lstStyle/>
                    <a:p>
                      <a:r>
                        <a:rPr lang="en-US" b="1" dirty="0"/>
                        <a:t>FNGS</a:t>
                      </a:r>
                      <a:endParaRPr lang="en-ID" b="1" dirty="0"/>
                    </a:p>
                  </a:txBody>
                  <a:tcPr/>
                </a:tc>
                <a:tc>
                  <a:txBody>
                    <a:bodyPr/>
                    <a:lstStyle/>
                    <a:p>
                      <a:r>
                        <a:rPr lang="en-US" b="1" dirty="0"/>
                        <a:t>295-320</a:t>
                      </a:r>
                      <a:endParaRPr lang="en-ID" b="1" dirty="0"/>
                    </a:p>
                  </a:txBody>
                  <a:tcPr/>
                </a:tc>
                <a:extLst>
                  <a:ext uri="{0D108BD9-81ED-4DB2-BD59-A6C34878D82A}">
                    <a16:rowId xmlns:a16="http://schemas.microsoft.com/office/drawing/2014/main" val="2402713864"/>
                  </a:ext>
                </a:extLst>
              </a:tr>
              <a:tr h="370840">
                <a:tc>
                  <a:txBody>
                    <a:bodyPr/>
                    <a:lstStyle/>
                    <a:p>
                      <a:r>
                        <a:rPr lang="en-US" b="1" dirty="0"/>
                        <a:t>BMC</a:t>
                      </a:r>
                      <a:endParaRPr lang="en-ID" b="1" dirty="0"/>
                    </a:p>
                  </a:txBody>
                  <a:tcPr/>
                </a:tc>
                <a:tc>
                  <a:txBody>
                    <a:bodyPr/>
                    <a:lstStyle/>
                    <a:p>
                      <a:r>
                        <a:rPr lang="en-US" b="1" dirty="0"/>
                        <a:t>350-380</a:t>
                      </a:r>
                      <a:endParaRPr lang="en-ID" b="1" dirty="0"/>
                    </a:p>
                  </a:txBody>
                  <a:tcPr/>
                </a:tc>
                <a:extLst>
                  <a:ext uri="{0D108BD9-81ED-4DB2-BD59-A6C34878D82A}">
                    <a16:rowId xmlns:a16="http://schemas.microsoft.com/office/drawing/2014/main" val="253043138"/>
                  </a:ext>
                </a:extLst>
              </a:tr>
            </a:tbl>
          </a:graphicData>
        </a:graphic>
      </p:graphicFrame>
    </p:spTree>
    <p:extLst>
      <p:ext uri="{BB962C8B-B14F-4D97-AF65-F5344CB8AC3E}">
        <p14:creationId xmlns:p14="http://schemas.microsoft.com/office/powerpoint/2010/main" val="280514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1" y="0"/>
            <a:ext cx="4336041"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3435646" cy="376277"/>
            <a:chOff x="623888" y="430312"/>
            <a:chExt cx="2524445" cy="329785"/>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329785"/>
            </a:xfrm>
            <a:prstGeom prst="rect">
              <a:avLst/>
            </a:prstGeom>
            <a:noFill/>
          </p:spPr>
          <p:txBody>
            <a:bodyPr wrap="square" lIns="0" tIns="0" rIns="0" bIns="0" rtlCol="0">
              <a:spAutoFit/>
            </a:bodyPr>
            <a:lstStyle/>
            <a:p>
              <a:pPr>
                <a:spcAft>
                  <a:spcPts val="600"/>
                </a:spcAft>
              </a:pPr>
              <a:r>
                <a:rPr lang="en-US" sz="1000" dirty="0">
                  <a:solidFill>
                    <a:schemeClr val="bg1"/>
                  </a:solidFill>
                </a:rPr>
                <a:t>CTC BLACK TEA CHOP PACKAGING PER TYPE</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07</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4682532" y="764730"/>
            <a:ext cx="6430945" cy="861774"/>
          </a:xfrm>
          <a:prstGeom prst="rect">
            <a:avLst/>
          </a:prstGeom>
          <a:noFill/>
        </p:spPr>
        <p:txBody>
          <a:bodyPr wrap="square" lIns="0" tIns="0" rIns="0" bIns="0" rtlCol="0">
            <a:spAutoFit/>
          </a:bodyPr>
          <a:lstStyle/>
          <a:p>
            <a:pPr>
              <a:spcAft>
                <a:spcPts val="600"/>
              </a:spcAft>
            </a:pPr>
            <a:r>
              <a:rPr lang="en-US" sz="2800" b="1" dirty="0">
                <a:solidFill>
                  <a:schemeClr val="bg2">
                    <a:lumMod val="50000"/>
                  </a:schemeClr>
                </a:solidFill>
              </a:rPr>
              <a:t>CTC BLACK TEA </a:t>
            </a:r>
            <a:r>
              <a:rPr lang="en-US" sz="2800" b="1" dirty="0">
                <a:solidFill>
                  <a:schemeClr val="tx1">
                    <a:lumMod val="65000"/>
                    <a:lumOff val="35000"/>
                  </a:schemeClr>
                </a:solidFill>
                <a:latin typeface="+mj-lt"/>
              </a:rPr>
              <a:t>CHOP PACKAGING PER TYPE</a:t>
            </a:r>
            <a:endParaRPr lang="en-US" sz="2800" dirty="0">
              <a:solidFill>
                <a:schemeClr val="tx1">
                  <a:lumMod val="65000"/>
                  <a:lumOff val="35000"/>
                </a:schemeClr>
              </a:solidFill>
            </a:endParaRP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9265" b="9265"/>
          <a:stretch/>
        </p:blipFill>
        <p:spPr>
          <a:xfrm>
            <a:off x="201857" y="863857"/>
            <a:ext cx="3526081" cy="2523538"/>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974094641"/>
              </p:ext>
            </p:extLst>
          </p:nvPr>
        </p:nvGraphicFramePr>
        <p:xfrm>
          <a:off x="4834500" y="1906618"/>
          <a:ext cx="5625834" cy="3750606"/>
        </p:xfrm>
        <a:graphic>
          <a:graphicData uri="http://schemas.openxmlformats.org/drawingml/2006/table">
            <a:tbl>
              <a:tblPr firstRow="1" bandRow="1">
                <a:tableStyleId>{5C22544A-7EE6-4342-B048-85BDC9FD1C3A}</a:tableStyleId>
              </a:tblPr>
              <a:tblGrid>
                <a:gridCol w="1499844">
                  <a:extLst>
                    <a:ext uri="{9D8B030D-6E8A-4147-A177-3AD203B41FA5}">
                      <a16:colId xmlns:a16="http://schemas.microsoft.com/office/drawing/2014/main" val="198311235"/>
                    </a:ext>
                  </a:extLst>
                </a:gridCol>
                <a:gridCol w="1073617">
                  <a:extLst>
                    <a:ext uri="{9D8B030D-6E8A-4147-A177-3AD203B41FA5}">
                      <a16:colId xmlns:a16="http://schemas.microsoft.com/office/drawing/2014/main" val="1241118123"/>
                    </a:ext>
                  </a:extLst>
                </a:gridCol>
                <a:gridCol w="1098008">
                  <a:extLst>
                    <a:ext uri="{9D8B030D-6E8A-4147-A177-3AD203B41FA5}">
                      <a16:colId xmlns:a16="http://schemas.microsoft.com/office/drawing/2014/main" val="3295615998"/>
                    </a:ext>
                  </a:extLst>
                </a:gridCol>
                <a:gridCol w="1954365">
                  <a:extLst>
                    <a:ext uri="{9D8B030D-6E8A-4147-A177-3AD203B41FA5}">
                      <a16:colId xmlns:a16="http://schemas.microsoft.com/office/drawing/2014/main" val="2349090044"/>
                    </a:ext>
                  </a:extLst>
                </a:gridCol>
              </a:tblGrid>
              <a:tr h="416734">
                <a:tc>
                  <a:txBody>
                    <a:bodyPr/>
                    <a:lstStyle/>
                    <a:p>
                      <a:pPr algn="ctr"/>
                      <a:r>
                        <a:rPr lang="en-US" dirty="0">
                          <a:solidFill>
                            <a:schemeClr val="bg1"/>
                          </a:solidFill>
                        </a:rPr>
                        <a:t>GRADE</a:t>
                      </a:r>
                      <a:endParaRPr lang="en-ID" dirty="0">
                        <a:solidFill>
                          <a:schemeClr val="bg1"/>
                        </a:solidFill>
                      </a:endParaRPr>
                    </a:p>
                  </a:txBody>
                  <a:tcPr>
                    <a:solidFill>
                      <a:schemeClr val="tx2">
                        <a:lumMod val="75000"/>
                      </a:schemeClr>
                    </a:solidFill>
                  </a:tcPr>
                </a:tc>
                <a:tc>
                  <a:txBody>
                    <a:bodyPr/>
                    <a:lstStyle/>
                    <a:p>
                      <a:pPr algn="ctr"/>
                      <a:r>
                        <a:rPr lang="en-US" dirty="0">
                          <a:solidFill>
                            <a:schemeClr val="bg1"/>
                          </a:solidFill>
                        </a:rPr>
                        <a:t>SACK</a:t>
                      </a:r>
                      <a:endParaRPr lang="en-ID" dirty="0">
                        <a:solidFill>
                          <a:schemeClr val="bg1"/>
                        </a:solidFill>
                      </a:endParaRPr>
                    </a:p>
                  </a:txBody>
                  <a:tcPr>
                    <a:solidFill>
                      <a:schemeClr val="tx2">
                        <a:lumMod val="75000"/>
                      </a:schemeClr>
                    </a:solidFill>
                  </a:tcPr>
                </a:tc>
                <a:tc>
                  <a:txBody>
                    <a:bodyPr/>
                    <a:lstStyle/>
                    <a:p>
                      <a:pPr algn="ctr"/>
                      <a:r>
                        <a:rPr lang="en-US" dirty="0">
                          <a:solidFill>
                            <a:schemeClr val="bg1"/>
                          </a:solidFill>
                        </a:rPr>
                        <a:t>KG</a:t>
                      </a:r>
                      <a:endParaRPr lang="en-ID" dirty="0">
                        <a:solidFill>
                          <a:schemeClr val="bg1"/>
                        </a:solidFill>
                      </a:endParaRPr>
                    </a:p>
                  </a:txBody>
                  <a:tcPr>
                    <a:solidFill>
                      <a:schemeClr val="tx2">
                        <a:lumMod val="75000"/>
                      </a:schemeClr>
                    </a:solidFill>
                  </a:tcPr>
                </a:tc>
                <a:tc>
                  <a:txBody>
                    <a:bodyPr/>
                    <a:lstStyle/>
                    <a:p>
                      <a:pPr algn="ctr"/>
                      <a:r>
                        <a:rPr lang="en-US" dirty="0">
                          <a:solidFill>
                            <a:schemeClr val="bg1"/>
                          </a:solidFill>
                        </a:rPr>
                        <a:t>WEIGHT/SACK</a:t>
                      </a:r>
                      <a:endParaRPr lang="en-ID" dirty="0">
                        <a:solidFill>
                          <a:schemeClr val="bg1"/>
                        </a:solidFill>
                      </a:endParaRPr>
                    </a:p>
                  </a:txBody>
                  <a:tcPr>
                    <a:solidFill>
                      <a:schemeClr val="tx2">
                        <a:lumMod val="75000"/>
                      </a:schemeClr>
                    </a:solidFill>
                  </a:tcPr>
                </a:tc>
                <a:extLst>
                  <a:ext uri="{0D108BD9-81ED-4DB2-BD59-A6C34878D82A}">
                    <a16:rowId xmlns:a16="http://schemas.microsoft.com/office/drawing/2014/main" val="2530810006"/>
                  </a:ext>
                </a:extLst>
              </a:tr>
              <a:tr h="416734">
                <a:tc>
                  <a:txBody>
                    <a:bodyPr/>
                    <a:lstStyle/>
                    <a:p>
                      <a:r>
                        <a:rPr lang="en-US" b="1" dirty="0">
                          <a:solidFill>
                            <a:schemeClr val="bg1"/>
                          </a:solidFill>
                        </a:rPr>
                        <a:t>BP1</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1040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52</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1019700502"/>
                  </a:ext>
                </a:extLst>
              </a:tr>
              <a:tr h="416734">
                <a:tc>
                  <a:txBody>
                    <a:bodyPr/>
                    <a:lstStyle/>
                    <a:p>
                      <a:r>
                        <a:rPr lang="en-US" b="1" dirty="0">
                          <a:solidFill>
                            <a:schemeClr val="bg1"/>
                          </a:solidFill>
                        </a:rPr>
                        <a:t>PF1</a:t>
                      </a:r>
                      <a:endParaRPr lang="en-ID" b="1" dirty="0">
                        <a:solidFill>
                          <a:schemeClr val="bg1"/>
                        </a:solidFill>
                      </a:endParaRPr>
                    </a:p>
                  </a:txBody>
                  <a:tcPr>
                    <a:solidFill>
                      <a:schemeClr val="bg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1100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55</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309423950"/>
                  </a:ext>
                </a:extLst>
              </a:tr>
              <a:tr h="416734">
                <a:tc>
                  <a:txBody>
                    <a:bodyPr/>
                    <a:lstStyle/>
                    <a:p>
                      <a:r>
                        <a:rPr lang="en-US" b="1" dirty="0">
                          <a:solidFill>
                            <a:schemeClr val="bg1"/>
                          </a:solidFill>
                        </a:rPr>
                        <a:t>PD</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1200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60</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1419160422"/>
                  </a:ext>
                </a:extLst>
              </a:tr>
              <a:tr h="416734">
                <a:tc>
                  <a:txBody>
                    <a:bodyPr/>
                    <a:lstStyle/>
                    <a:p>
                      <a:r>
                        <a:rPr lang="en-US" b="1" dirty="0">
                          <a:solidFill>
                            <a:schemeClr val="bg1"/>
                          </a:solidFill>
                        </a:rPr>
                        <a:t>D1</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1300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60</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4054198597"/>
                  </a:ext>
                </a:extLst>
              </a:tr>
              <a:tr h="416734">
                <a:tc>
                  <a:txBody>
                    <a:bodyPr/>
                    <a:lstStyle/>
                    <a:p>
                      <a:r>
                        <a:rPr lang="en-US" b="1" dirty="0">
                          <a:solidFill>
                            <a:schemeClr val="bg1"/>
                          </a:solidFill>
                        </a:rPr>
                        <a:t>FANN</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1060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53</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1552476191"/>
                  </a:ext>
                </a:extLst>
              </a:tr>
              <a:tr h="416734">
                <a:tc>
                  <a:txBody>
                    <a:bodyPr/>
                    <a:lstStyle/>
                    <a:p>
                      <a:r>
                        <a:rPr lang="en-US" b="1" dirty="0">
                          <a:solidFill>
                            <a:schemeClr val="bg1"/>
                          </a:solidFill>
                        </a:rPr>
                        <a:t>D2</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1300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60</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20865099"/>
                  </a:ext>
                </a:extLst>
              </a:tr>
              <a:tr h="416734">
                <a:tc>
                  <a:txBody>
                    <a:bodyPr/>
                    <a:lstStyle/>
                    <a:p>
                      <a:r>
                        <a:rPr lang="en-US" b="1" dirty="0">
                          <a:solidFill>
                            <a:schemeClr val="bg1"/>
                          </a:solidFill>
                        </a:rPr>
                        <a:t>FNGS</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900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45</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023838608"/>
                  </a:ext>
                </a:extLst>
              </a:tr>
              <a:tr h="416734">
                <a:tc>
                  <a:txBody>
                    <a:bodyPr/>
                    <a:lstStyle/>
                    <a:p>
                      <a:r>
                        <a:rPr lang="en-US" b="1" dirty="0">
                          <a:solidFill>
                            <a:schemeClr val="bg1"/>
                          </a:solidFill>
                        </a:rPr>
                        <a:t>TEA WASTE</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40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1400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35</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806128120"/>
                  </a:ext>
                </a:extLst>
              </a:tr>
            </a:tbl>
          </a:graphicData>
        </a:graphic>
      </p:graphicFrame>
    </p:spTree>
    <p:extLst>
      <p:ext uri="{BB962C8B-B14F-4D97-AF65-F5344CB8AC3E}">
        <p14:creationId xmlns:p14="http://schemas.microsoft.com/office/powerpoint/2010/main" val="71658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6A75096-BD80-E3A5-8396-0CDC22E295C6}"/>
              </a:ext>
            </a:extLst>
          </p:cNvPr>
          <p:cNvGraphicFramePr>
            <a:graphicFrameLocks noGrp="1"/>
          </p:cNvGraphicFramePr>
          <p:nvPr>
            <p:extLst>
              <p:ext uri="{D42A27DB-BD31-4B8C-83A1-F6EECF244321}">
                <p14:modId xmlns:p14="http://schemas.microsoft.com/office/powerpoint/2010/main" val="2330388446"/>
              </p:ext>
            </p:extLst>
          </p:nvPr>
        </p:nvGraphicFramePr>
        <p:xfrm>
          <a:off x="1891324" y="1543631"/>
          <a:ext cx="8128000" cy="33375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00353135"/>
                    </a:ext>
                  </a:extLst>
                </a:gridCol>
                <a:gridCol w="1625600">
                  <a:extLst>
                    <a:ext uri="{9D8B030D-6E8A-4147-A177-3AD203B41FA5}">
                      <a16:colId xmlns:a16="http://schemas.microsoft.com/office/drawing/2014/main" val="1134149586"/>
                    </a:ext>
                  </a:extLst>
                </a:gridCol>
                <a:gridCol w="1625600">
                  <a:extLst>
                    <a:ext uri="{9D8B030D-6E8A-4147-A177-3AD203B41FA5}">
                      <a16:colId xmlns:a16="http://schemas.microsoft.com/office/drawing/2014/main" val="206381362"/>
                    </a:ext>
                  </a:extLst>
                </a:gridCol>
                <a:gridCol w="1625600">
                  <a:extLst>
                    <a:ext uri="{9D8B030D-6E8A-4147-A177-3AD203B41FA5}">
                      <a16:colId xmlns:a16="http://schemas.microsoft.com/office/drawing/2014/main" val="1913371687"/>
                    </a:ext>
                  </a:extLst>
                </a:gridCol>
                <a:gridCol w="1625600">
                  <a:extLst>
                    <a:ext uri="{9D8B030D-6E8A-4147-A177-3AD203B41FA5}">
                      <a16:colId xmlns:a16="http://schemas.microsoft.com/office/drawing/2014/main" val="4192827109"/>
                    </a:ext>
                  </a:extLst>
                </a:gridCol>
              </a:tblGrid>
              <a:tr h="370840">
                <a:tc>
                  <a:txBody>
                    <a:bodyPr/>
                    <a:lstStyle/>
                    <a:p>
                      <a:r>
                        <a:rPr lang="en-US" dirty="0"/>
                        <a:t>PRODUCT</a:t>
                      </a:r>
                      <a:endParaRPr lang="en-ID" dirty="0"/>
                    </a:p>
                  </a:txBody>
                  <a:tcPr>
                    <a:solidFill>
                      <a:schemeClr val="tx2">
                        <a:lumMod val="50000"/>
                      </a:schemeClr>
                    </a:solidFill>
                  </a:tcPr>
                </a:tc>
                <a:tc>
                  <a:txBody>
                    <a:bodyPr/>
                    <a:lstStyle/>
                    <a:p>
                      <a:r>
                        <a:rPr lang="en-US" dirty="0"/>
                        <a:t>GRADE</a:t>
                      </a:r>
                      <a:endParaRPr lang="en-ID" dirty="0"/>
                    </a:p>
                  </a:txBody>
                  <a:tcPr>
                    <a:solidFill>
                      <a:schemeClr val="tx2">
                        <a:lumMod val="50000"/>
                      </a:schemeClr>
                    </a:solidFill>
                  </a:tcPr>
                </a:tc>
                <a:tc>
                  <a:txBody>
                    <a:bodyPr/>
                    <a:lstStyle/>
                    <a:p>
                      <a:r>
                        <a:rPr lang="en-US" dirty="0"/>
                        <a:t>LOAD</a:t>
                      </a:r>
                      <a:endParaRPr lang="en-ID" dirty="0"/>
                    </a:p>
                  </a:txBody>
                  <a:tcPr>
                    <a:solidFill>
                      <a:schemeClr val="tx2">
                        <a:lumMod val="50000"/>
                      </a:schemeClr>
                    </a:solidFill>
                  </a:tcPr>
                </a:tc>
                <a:tc>
                  <a:txBody>
                    <a:bodyPr/>
                    <a:lstStyle/>
                    <a:p>
                      <a:r>
                        <a:rPr lang="en-US" dirty="0"/>
                        <a:t>FOB/KG</a:t>
                      </a:r>
                      <a:endParaRPr lang="en-ID" dirty="0"/>
                    </a:p>
                  </a:txBody>
                  <a:tcPr>
                    <a:solidFill>
                      <a:schemeClr val="tx2">
                        <a:lumMod val="50000"/>
                      </a:schemeClr>
                    </a:solidFill>
                  </a:tcPr>
                </a:tc>
                <a:tc>
                  <a:txBody>
                    <a:bodyPr/>
                    <a:lstStyle/>
                    <a:p>
                      <a:r>
                        <a:rPr lang="en-US" dirty="0"/>
                        <a:t>TOTAL</a:t>
                      </a:r>
                      <a:endParaRPr lang="en-ID" dirty="0"/>
                    </a:p>
                  </a:txBody>
                  <a:tcPr>
                    <a:solidFill>
                      <a:schemeClr val="tx2">
                        <a:lumMod val="50000"/>
                      </a:schemeClr>
                    </a:solidFill>
                  </a:tcPr>
                </a:tc>
                <a:extLst>
                  <a:ext uri="{0D108BD9-81ED-4DB2-BD59-A6C34878D82A}">
                    <a16:rowId xmlns:a16="http://schemas.microsoft.com/office/drawing/2014/main" val="2751095846"/>
                  </a:ext>
                </a:extLst>
              </a:tr>
              <a:tr h="370840">
                <a:tc>
                  <a:txBody>
                    <a:bodyPr/>
                    <a:lstStyle/>
                    <a:p>
                      <a:r>
                        <a:rPr lang="en-US" dirty="0"/>
                        <a:t>BP1</a:t>
                      </a:r>
                      <a:endParaRPr lang="en-ID" dirty="0"/>
                    </a:p>
                  </a:txBody>
                  <a:tcPr/>
                </a:tc>
                <a:tc>
                  <a:txBody>
                    <a:bodyPr/>
                    <a:lstStyle/>
                    <a:p>
                      <a:r>
                        <a:rPr lang="en-US" dirty="0"/>
                        <a:t>GRADE 1</a:t>
                      </a:r>
                      <a:endParaRPr lang="en-ID" dirty="0"/>
                    </a:p>
                  </a:txBody>
                  <a:tcPr/>
                </a:tc>
                <a:tc>
                  <a:txBody>
                    <a:bodyPr/>
                    <a:lstStyle/>
                    <a:p>
                      <a:r>
                        <a:rPr lang="en-US" dirty="0"/>
                        <a:t>22.880</a:t>
                      </a:r>
                      <a:endParaRPr lang="en-ID" dirty="0"/>
                    </a:p>
                  </a:txBody>
                  <a:tcPr/>
                </a:tc>
                <a:tc>
                  <a:txBody>
                    <a:bodyPr/>
                    <a:lstStyle/>
                    <a:p>
                      <a:r>
                        <a:rPr lang="en-US" dirty="0"/>
                        <a:t>$5.62</a:t>
                      </a:r>
                      <a:endParaRPr lang="en-ID" dirty="0"/>
                    </a:p>
                  </a:txBody>
                  <a:tcPr/>
                </a:tc>
                <a:tc>
                  <a:txBody>
                    <a:bodyPr/>
                    <a:lstStyle/>
                    <a:p>
                      <a:r>
                        <a:rPr lang="en-US" dirty="0"/>
                        <a:t>$78.692</a:t>
                      </a:r>
                      <a:endParaRPr lang="en-ID" dirty="0"/>
                    </a:p>
                  </a:txBody>
                  <a:tcPr/>
                </a:tc>
                <a:extLst>
                  <a:ext uri="{0D108BD9-81ED-4DB2-BD59-A6C34878D82A}">
                    <a16:rowId xmlns:a16="http://schemas.microsoft.com/office/drawing/2014/main" val="3043902252"/>
                  </a:ext>
                </a:extLst>
              </a:tr>
              <a:tr h="370840">
                <a:tc>
                  <a:txBody>
                    <a:bodyPr/>
                    <a:lstStyle/>
                    <a:p>
                      <a:r>
                        <a:rPr lang="en-US" dirty="0"/>
                        <a:t>PF1</a:t>
                      </a:r>
                      <a:endParaRPr lang="en-ID" dirty="0"/>
                    </a:p>
                  </a:txBody>
                  <a:tcPr/>
                </a:tc>
                <a:tc>
                  <a:txBody>
                    <a:bodyPr/>
                    <a:lstStyle/>
                    <a:p>
                      <a:endParaRPr lang="en-ID" dirty="0"/>
                    </a:p>
                  </a:txBody>
                  <a:tcPr/>
                </a:tc>
                <a:tc>
                  <a:txBody>
                    <a:bodyPr/>
                    <a:lstStyle/>
                    <a:p>
                      <a:r>
                        <a:rPr lang="en-US" dirty="0"/>
                        <a:t>24.200</a:t>
                      </a:r>
                      <a:endParaRPr lang="en-ID" dirty="0"/>
                    </a:p>
                  </a:txBody>
                  <a:tcPr/>
                </a:tc>
                <a:tc>
                  <a:txBody>
                    <a:bodyPr/>
                    <a:lstStyle/>
                    <a:p>
                      <a:r>
                        <a:rPr lang="en-US" dirty="0"/>
                        <a:t>$5.61</a:t>
                      </a:r>
                      <a:endParaRPr lang="en-ID" dirty="0"/>
                    </a:p>
                  </a:txBody>
                  <a:tcPr/>
                </a:tc>
                <a:tc>
                  <a:txBody>
                    <a:bodyPr/>
                    <a:lstStyle/>
                    <a:p>
                      <a:r>
                        <a:rPr lang="en-US" dirty="0"/>
                        <a:t>$80.532</a:t>
                      </a:r>
                      <a:endParaRPr lang="en-ID" dirty="0"/>
                    </a:p>
                  </a:txBody>
                  <a:tcPr/>
                </a:tc>
                <a:extLst>
                  <a:ext uri="{0D108BD9-81ED-4DB2-BD59-A6C34878D82A}">
                    <a16:rowId xmlns:a16="http://schemas.microsoft.com/office/drawing/2014/main" val="4181603858"/>
                  </a:ext>
                </a:extLst>
              </a:tr>
              <a:tr h="370840">
                <a:tc>
                  <a:txBody>
                    <a:bodyPr/>
                    <a:lstStyle/>
                    <a:p>
                      <a:r>
                        <a:rPr lang="en-US" dirty="0"/>
                        <a:t>PD</a:t>
                      </a:r>
                      <a:endParaRPr lang="en-ID" dirty="0"/>
                    </a:p>
                  </a:txBody>
                  <a:tcPr/>
                </a:tc>
                <a:tc>
                  <a:txBody>
                    <a:bodyPr/>
                    <a:lstStyle/>
                    <a:p>
                      <a:endParaRPr lang="en-ID" dirty="0"/>
                    </a:p>
                  </a:txBody>
                  <a:tcPr/>
                </a:tc>
                <a:tc>
                  <a:txBody>
                    <a:bodyPr/>
                    <a:lstStyle/>
                    <a:p>
                      <a:r>
                        <a:rPr lang="en-US" dirty="0"/>
                        <a:t>26.400</a:t>
                      </a:r>
                      <a:endParaRPr lang="en-ID" dirty="0"/>
                    </a:p>
                  </a:txBody>
                  <a:tcPr/>
                </a:tc>
                <a:tc>
                  <a:txBody>
                    <a:bodyPr/>
                    <a:lstStyle/>
                    <a:p>
                      <a:r>
                        <a:rPr lang="en-US" dirty="0"/>
                        <a:t>$5.61</a:t>
                      </a:r>
                      <a:endParaRPr lang="en-ID" dirty="0"/>
                    </a:p>
                  </a:txBody>
                  <a:tcPr/>
                </a:tc>
                <a:tc>
                  <a:txBody>
                    <a:bodyPr/>
                    <a:lstStyle/>
                    <a:p>
                      <a:r>
                        <a:rPr lang="en-US" dirty="0"/>
                        <a:t>$87.797</a:t>
                      </a:r>
                      <a:endParaRPr lang="en-ID" dirty="0"/>
                    </a:p>
                  </a:txBody>
                  <a:tcPr/>
                </a:tc>
                <a:extLst>
                  <a:ext uri="{0D108BD9-81ED-4DB2-BD59-A6C34878D82A}">
                    <a16:rowId xmlns:a16="http://schemas.microsoft.com/office/drawing/2014/main" val="3111660041"/>
                  </a:ext>
                </a:extLst>
              </a:tr>
              <a:tr h="370840">
                <a:tc>
                  <a:txBody>
                    <a:bodyPr/>
                    <a:lstStyle/>
                    <a:p>
                      <a:r>
                        <a:rPr lang="en-US" dirty="0"/>
                        <a:t>D1</a:t>
                      </a:r>
                      <a:endParaRPr lang="en-ID" dirty="0"/>
                    </a:p>
                  </a:txBody>
                  <a:tcPr/>
                </a:tc>
                <a:tc>
                  <a:txBody>
                    <a:bodyPr/>
                    <a:lstStyle/>
                    <a:p>
                      <a:endParaRPr lang="en-ID" dirty="0"/>
                    </a:p>
                  </a:txBody>
                  <a:tcPr/>
                </a:tc>
                <a:tc>
                  <a:txBody>
                    <a:bodyPr/>
                    <a:lstStyle/>
                    <a:p>
                      <a:r>
                        <a:rPr lang="en-US" dirty="0"/>
                        <a:t>26.400</a:t>
                      </a:r>
                      <a:endParaRPr lang="en-ID" dirty="0"/>
                    </a:p>
                  </a:txBody>
                  <a:tcPr/>
                </a:tc>
                <a:tc>
                  <a:txBody>
                    <a:bodyPr/>
                    <a:lstStyle/>
                    <a:p>
                      <a:r>
                        <a:rPr lang="en-US" dirty="0"/>
                        <a:t>$5.61</a:t>
                      </a:r>
                      <a:endParaRPr lang="en-ID" dirty="0"/>
                    </a:p>
                  </a:txBody>
                  <a:tcPr/>
                </a:tc>
                <a:tc>
                  <a:txBody>
                    <a:bodyPr/>
                    <a:lstStyle/>
                    <a:p>
                      <a:r>
                        <a:rPr lang="en-US" dirty="0"/>
                        <a:t>$87.797</a:t>
                      </a:r>
                      <a:endParaRPr lang="en-ID" dirty="0"/>
                    </a:p>
                  </a:txBody>
                  <a:tcPr/>
                </a:tc>
                <a:extLst>
                  <a:ext uri="{0D108BD9-81ED-4DB2-BD59-A6C34878D82A}">
                    <a16:rowId xmlns:a16="http://schemas.microsoft.com/office/drawing/2014/main" val="3823668369"/>
                  </a:ext>
                </a:extLst>
              </a:tr>
              <a:tr h="370840">
                <a:tc>
                  <a:txBody>
                    <a:bodyPr/>
                    <a:lstStyle/>
                    <a:p>
                      <a:r>
                        <a:rPr lang="en-US" dirty="0"/>
                        <a:t>FANN</a:t>
                      </a:r>
                      <a:endParaRPr lang="en-ID" dirty="0"/>
                    </a:p>
                  </a:txBody>
                  <a:tcPr/>
                </a:tc>
                <a:tc>
                  <a:txBody>
                    <a:bodyPr/>
                    <a:lstStyle/>
                    <a:p>
                      <a:endParaRPr lang="en-ID"/>
                    </a:p>
                  </a:txBody>
                  <a:tcPr/>
                </a:tc>
                <a:tc>
                  <a:txBody>
                    <a:bodyPr/>
                    <a:lstStyle/>
                    <a:p>
                      <a:r>
                        <a:rPr lang="en-US" dirty="0"/>
                        <a:t>23.320</a:t>
                      </a:r>
                      <a:endParaRPr lang="en-ID" dirty="0"/>
                    </a:p>
                  </a:txBody>
                  <a:tcPr/>
                </a:tc>
                <a:tc>
                  <a:txBody>
                    <a:bodyPr/>
                    <a:lstStyle/>
                    <a:p>
                      <a:r>
                        <a:rPr lang="en-US" dirty="0"/>
                        <a:t>$5.62</a:t>
                      </a:r>
                      <a:endParaRPr lang="en-ID" dirty="0"/>
                    </a:p>
                  </a:txBody>
                  <a:tcPr/>
                </a:tc>
                <a:tc>
                  <a:txBody>
                    <a:bodyPr/>
                    <a:lstStyle/>
                    <a:p>
                      <a:r>
                        <a:rPr lang="en-US" dirty="0"/>
                        <a:t>$77.626</a:t>
                      </a:r>
                      <a:endParaRPr lang="en-ID" dirty="0"/>
                    </a:p>
                  </a:txBody>
                  <a:tcPr/>
                </a:tc>
                <a:extLst>
                  <a:ext uri="{0D108BD9-81ED-4DB2-BD59-A6C34878D82A}">
                    <a16:rowId xmlns:a16="http://schemas.microsoft.com/office/drawing/2014/main" val="1012041241"/>
                  </a:ext>
                </a:extLst>
              </a:tr>
              <a:tr h="370840">
                <a:tc>
                  <a:txBody>
                    <a:bodyPr/>
                    <a:lstStyle/>
                    <a:p>
                      <a:r>
                        <a:rPr lang="en-US" dirty="0"/>
                        <a:t>D2</a:t>
                      </a:r>
                      <a:endParaRPr lang="en-ID" dirty="0"/>
                    </a:p>
                  </a:txBody>
                  <a:tcPr/>
                </a:tc>
                <a:tc>
                  <a:txBody>
                    <a:bodyPr/>
                    <a:lstStyle/>
                    <a:p>
                      <a:r>
                        <a:rPr lang="en-US" dirty="0"/>
                        <a:t>GRADE 2</a:t>
                      </a:r>
                      <a:endParaRPr lang="en-ID" dirty="0"/>
                    </a:p>
                  </a:txBody>
                  <a:tcPr/>
                </a:tc>
                <a:tc>
                  <a:txBody>
                    <a:bodyPr/>
                    <a:lstStyle/>
                    <a:p>
                      <a:r>
                        <a:rPr lang="en-US" dirty="0"/>
                        <a:t>26.400</a:t>
                      </a:r>
                      <a:endParaRPr lang="en-ID" dirty="0"/>
                    </a:p>
                  </a:txBody>
                  <a:tcPr/>
                </a:tc>
                <a:tc>
                  <a:txBody>
                    <a:bodyPr/>
                    <a:lstStyle/>
                    <a:p>
                      <a:r>
                        <a:rPr lang="en-US" dirty="0"/>
                        <a:t>$4.91</a:t>
                      </a:r>
                      <a:endParaRPr lang="en-ID" dirty="0"/>
                    </a:p>
                  </a:txBody>
                  <a:tcPr/>
                </a:tc>
                <a:tc>
                  <a:txBody>
                    <a:bodyPr/>
                    <a:lstStyle/>
                    <a:p>
                      <a:r>
                        <a:rPr lang="en-US" dirty="0"/>
                        <a:t>$76.173</a:t>
                      </a:r>
                      <a:endParaRPr lang="en-ID" dirty="0"/>
                    </a:p>
                  </a:txBody>
                  <a:tcPr/>
                </a:tc>
                <a:extLst>
                  <a:ext uri="{0D108BD9-81ED-4DB2-BD59-A6C34878D82A}">
                    <a16:rowId xmlns:a16="http://schemas.microsoft.com/office/drawing/2014/main" val="1890840412"/>
                  </a:ext>
                </a:extLst>
              </a:tr>
              <a:tr h="370840">
                <a:tc>
                  <a:txBody>
                    <a:bodyPr/>
                    <a:lstStyle/>
                    <a:p>
                      <a:r>
                        <a:rPr lang="en-US" dirty="0"/>
                        <a:t>FNGS</a:t>
                      </a:r>
                      <a:endParaRPr lang="en-ID" dirty="0"/>
                    </a:p>
                  </a:txBody>
                  <a:tcPr/>
                </a:tc>
                <a:tc>
                  <a:txBody>
                    <a:bodyPr/>
                    <a:lstStyle/>
                    <a:p>
                      <a:endParaRPr lang="en-ID" dirty="0"/>
                    </a:p>
                  </a:txBody>
                  <a:tcPr/>
                </a:tc>
                <a:tc>
                  <a:txBody>
                    <a:bodyPr/>
                    <a:lstStyle/>
                    <a:p>
                      <a:r>
                        <a:rPr lang="en-US" dirty="0"/>
                        <a:t>19.800</a:t>
                      </a:r>
                      <a:endParaRPr lang="en-ID" dirty="0"/>
                    </a:p>
                  </a:txBody>
                  <a:tcPr/>
                </a:tc>
                <a:tc>
                  <a:txBody>
                    <a:bodyPr/>
                    <a:lstStyle/>
                    <a:p>
                      <a:r>
                        <a:rPr lang="en-US" dirty="0"/>
                        <a:t>$4.93</a:t>
                      </a:r>
                      <a:endParaRPr lang="en-ID" dirty="0"/>
                    </a:p>
                  </a:txBody>
                  <a:tcPr/>
                </a:tc>
                <a:tc>
                  <a:txBody>
                    <a:bodyPr/>
                    <a:lstStyle/>
                    <a:p>
                      <a:r>
                        <a:rPr lang="en-US" dirty="0"/>
                        <a:t>$57.285</a:t>
                      </a:r>
                      <a:endParaRPr lang="en-ID" dirty="0"/>
                    </a:p>
                  </a:txBody>
                  <a:tcPr/>
                </a:tc>
                <a:extLst>
                  <a:ext uri="{0D108BD9-81ED-4DB2-BD59-A6C34878D82A}">
                    <a16:rowId xmlns:a16="http://schemas.microsoft.com/office/drawing/2014/main" val="4233930427"/>
                  </a:ext>
                </a:extLst>
              </a:tr>
              <a:tr h="370840">
                <a:tc>
                  <a:txBody>
                    <a:bodyPr/>
                    <a:lstStyle/>
                    <a:p>
                      <a:r>
                        <a:rPr lang="en-US" dirty="0"/>
                        <a:t>BMC</a:t>
                      </a:r>
                      <a:endParaRPr lang="en-ID" dirty="0"/>
                    </a:p>
                  </a:txBody>
                  <a:tcPr/>
                </a:tc>
                <a:tc>
                  <a:txBody>
                    <a:bodyPr/>
                    <a:lstStyle/>
                    <a:p>
                      <a:r>
                        <a:rPr lang="en-US" dirty="0"/>
                        <a:t>GRADE 3</a:t>
                      </a:r>
                      <a:endParaRPr lang="en-ID" dirty="0"/>
                    </a:p>
                  </a:txBody>
                  <a:tcPr/>
                </a:tc>
                <a:tc>
                  <a:txBody>
                    <a:bodyPr/>
                    <a:lstStyle/>
                    <a:p>
                      <a:r>
                        <a:rPr lang="en-US" dirty="0"/>
                        <a:t>15.400</a:t>
                      </a:r>
                      <a:endParaRPr lang="en-ID" dirty="0"/>
                    </a:p>
                  </a:txBody>
                  <a:tcPr/>
                </a:tc>
                <a:tc>
                  <a:txBody>
                    <a:bodyPr/>
                    <a:lstStyle/>
                    <a:p>
                      <a:r>
                        <a:rPr lang="en-US" dirty="0"/>
                        <a:t>$4.00</a:t>
                      </a:r>
                      <a:endParaRPr lang="en-ID" dirty="0"/>
                    </a:p>
                  </a:txBody>
                  <a:tcPr/>
                </a:tc>
                <a:tc>
                  <a:txBody>
                    <a:bodyPr/>
                    <a:lstStyle/>
                    <a:p>
                      <a:r>
                        <a:rPr lang="en-US" dirty="0"/>
                        <a:t>$37.912</a:t>
                      </a:r>
                      <a:endParaRPr lang="en-ID" dirty="0"/>
                    </a:p>
                  </a:txBody>
                  <a:tcPr/>
                </a:tc>
                <a:extLst>
                  <a:ext uri="{0D108BD9-81ED-4DB2-BD59-A6C34878D82A}">
                    <a16:rowId xmlns:a16="http://schemas.microsoft.com/office/drawing/2014/main" val="3244030859"/>
                  </a:ext>
                </a:extLst>
              </a:tr>
            </a:tbl>
          </a:graphicData>
        </a:graphic>
      </p:graphicFrame>
      <p:sp>
        <p:nvSpPr>
          <p:cNvPr id="5" name="TextBox 4">
            <a:extLst>
              <a:ext uri="{FF2B5EF4-FFF2-40B4-BE49-F238E27FC236}">
                <a16:creationId xmlns:a16="http://schemas.microsoft.com/office/drawing/2014/main" id="{06821A02-557B-F3D4-FA4D-A17E3B7956E1}"/>
              </a:ext>
            </a:extLst>
          </p:cNvPr>
          <p:cNvSpPr txBox="1"/>
          <p:nvPr/>
        </p:nvSpPr>
        <p:spPr>
          <a:xfrm>
            <a:off x="2908162" y="717551"/>
            <a:ext cx="6094324" cy="584775"/>
          </a:xfrm>
          <a:prstGeom prst="rect">
            <a:avLst/>
          </a:prstGeom>
          <a:noFill/>
        </p:spPr>
        <p:txBody>
          <a:bodyPr wrap="square">
            <a:spAutoFit/>
          </a:bodyPr>
          <a:lstStyle/>
          <a:p>
            <a:pPr>
              <a:spcAft>
                <a:spcPts val="600"/>
              </a:spcAft>
            </a:pPr>
            <a:r>
              <a:rPr lang="en-US" sz="3200" b="1" dirty="0">
                <a:solidFill>
                  <a:schemeClr val="bg2">
                    <a:lumMod val="50000"/>
                  </a:schemeClr>
                </a:solidFill>
              </a:rPr>
              <a:t>CTC BLACK TEA </a:t>
            </a:r>
            <a:r>
              <a:rPr lang="en-US" sz="3200" b="1" dirty="0">
                <a:solidFill>
                  <a:schemeClr val="tx1">
                    <a:lumMod val="65000"/>
                    <a:lumOff val="35000"/>
                  </a:schemeClr>
                </a:solidFill>
                <a:latin typeface="+mj-lt"/>
              </a:rPr>
              <a:t>PRICE FCL 40 FT</a:t>
            </a:r>
            <a:endParaRPr lang="en-US" sz="3200" dirty="0">
              <a:solidFill>
                <a:schemeClr val="tx1">
                  <a:lumMod val="65000"/>
                  <a:lumOff val="35000"/>
                </a:schemeClr>
              </a:solidFill>
            </a:endParaRPr>
          </a:p>
        </p:txBody>
      </p:sp>
      <p:cxnSp>
        <p:nvCxnSpPr>
          <p:cNvPr id="6" name="Straight Connector 5">
            <a:extLst>
              <a:ext uri="{FF2B5EF4-FFF2-40B4-BE49-F238E27FC236}">
                <a16:creationId xmlns:a16="http://schemas.microsoft.com/office/drawing/2014/main" id="{5FD71CB7-B6E2-7359-AAE7-3219B232E8A5}"/>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01F2234-2820-9696-8E31-20A471422BAA}"/>
              </a:ext>
            </a:extLst>
          </p:cNvPr>
          <p:cNvGrpSpPr/>
          <p:nvPr/>
        </p:nvGrpSpPr>
        <p:grpSpPr>
          <a:xfrm>
            <a:off x="650503" y="296962"/>
            <a:ext cx="3409032" cy="153888"/>
            <a:chOff x="643444" y="430312"/>
            <a:chExt cx="2504889" cy="134874"/>
          </a:xfrm>
        </p:grpSpPr>
        <p:sp>
          <p:nvSpPr>
            <p:cNvPr id="9" name="TextBox 8">
              <a:extLst>
                <a:ext uri="{FF2B5EF4-FFF2-40B4-BE49-F238E27FC236}">
                  <a16:creationId xmlns:a16="http://schemas.microsoft.com/office/drawing/2014/main" id="{4E21E370-5A03-023F-AB0F-C939065DD13E}"/>
                </a:ext>
              </a:extLst>
            </p:cNvPr>
            <p:cNvSpPr txBox="1"/>
            <p:nvPr/>
          </p:nvSpPr>
          <p:spPr>
            <a:xfrm>
              <a:off x="1224285" y="430312"/>
              <a:ext cx="1924048" cy="134874"/>
            </a:xfrm>
            <a:prstGeom prst="rect">
              <a:avLst/>
            </a:prstGeom>
            <a:noFill/>
          </p:spPr>
          <p:txBody>
            <a:bodyPr wrap="square" lIns="0" tIns="0" rIns="0" bIns="0" rtlCol="0">
              <a:spAutoFit/>
            </a:bodyPr>
            <a:lstStyle/>
            <a:p>
              <a:pPr>
                <a:spcAft>
                  <a:spcPts val="600"/>
                </a:spcAft>
              </a:pPr>
              <a:r>
                <a:rPr lang="en-US" sz="1000" dirty="0"/>
                <a:t>CTC BLACK TEA PRICE FCL 40 FT</a:t>
              </a:r>
            </a:p>
          </p:txBody>
        </p:sp>
        <p:sp>
          <p:nvSpPr>
            <p:cNvPr id="10" name="TextBox 9">
              <a:extLst>
                <a:ext uri="{FF2B5EF4-FFF2-40B4-BE49-F238E27FC236}">
                  <a16:creationId xmlns:a16="http://schemas.microsoft.com/office/drawing/2014/main" id="{181D8BA3-527B-D007-A227-1B81196BC1B2}"/>
                </a:ext>
              </a:extLst>
            </p:cNvPr>
            <p:cNvSpPr txBox="1"/>
            <p:nvPr/>
          </p:nvSpPr>
          <p:spPr>
            <a:xfrm>
              <a:off x="643444" y="430312"/>
              <a:ext cx="108363" cy="134874"/>
            </a:xfrm>
            <a:prstGeom prst="rect">
              <a:avLst/>
            </a:prstGeom>
            <a:noFill/>
          </p:spPr>
          <p:txBody>
            <a:bodyPr wrap="none" lIns="0" tIns="0" rIns="0" bIns="0" rtlCol="0">
              <a:spAutoFit/>
            </a:bodyPr>
            <a:lstStyle/>
            <a:p>
              <a:pPr algn="ctr">
                <a:spcAft>
                  <a:spcPts val="600"/>
                </a:spcAft>
              </a:pPr>
              <a:r>
                <a:rPr lang="en-US" sz="1000" b="1" dirty="0">
                  <a:latin typeface="+mj-lt"/>
                </a:rPr>
                <a:t>08</a:t>
              </a:r>
            </a:p>
          </p:txBody>
        </p:sp>
        <p:sp>
          <p:nvSpPr>
            <p:cNvPr id="11" name="Oval 10">
              <a:extLst>
                <a:ext uri="{FF2B5EF4-FFF2-40B4-BE49-F238E27FC236}">
                  <a16:creationId xmlns:a16="http://schemas.microsoft.com/office/drawing/2014/main" id="{4A232859-6240-8659-C489-7BB574933E5B}"/>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2" name="Straight Connector 11">
            <a:extLst>
              <a:ext uri="{FF2B5EF4-FFF2-40B4-BE49-F238E27FC236}">
                <a16:creationId xmlns:a16="http://schemas.microsoft.com/office/drawing/2014/main" id="{357BEFE6-2CF5-76E5-565B-FAD6A9BD2552}"/>
              </a:ext>
            </a:extLst>
          </p:cNvPr>
          <p:cNvCxnSpPr>
            <a:cxnSpLocks/>
          </p:cNvCxnSpPr>
          <p:nvPr/>
        </p:nvCxnSpPr>
        <p:spPr>
          <a:xfrm>
            <a:off x="623888" y="584200"/>
            <a:ext cx="3243262" cy="0"/>
          </a:xfrm>
          <a:prstGeom prst="line">
            <a:avLst/>
          </a:prstGeom>
          <a:ln cap="rnd">
            <a:solidFill>
              <a:schemeClr val="bg2">
                <a:lumMod val="1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8762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YyR_ON5fyLD3gB_shsip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jvsy_NkYH6cOOEiIPZ9Ha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3OQnI1dL5cDZw9Bq53jU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enIG5IQHOsrna5P_WTnX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yisOWD45KHDTY8OgwtwBx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OHkOy5FSkuly5hzYk8zsu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I9ZUIjy8dg_DP6thXw4O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H9jAC4oYHPm6orQiqKtC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BOjK0IgOKae1W7qE8Nd9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ZgmV3RMrI1F8rWSKoK7Ax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__N1zSCAwiolOoyNIVg8E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TotalTime>
  <Words>812</Words>
  <Application>Microsoft Office PowerPoint</Application>
  <PresentationFormat>Widescreen</PresentationFormat>
  <Paragraphs>241</Paragraphs>
  <Slides>16</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Aptos</vt:lpstr>
      <vt:lpstr>Arial</vt:lpstr>
      <vt:lpstr>Calibri</vt:lpstr>
      <vt:lpstr>Segoe UI</vt:lpstr>
      <vt:lpstr>Segoe UI Light</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Yogi Surya Pranata</cp:lastModifiedBy>
  <cp:revision>143</cp:revision>
  <dcterms:created xsi:type="dcterms:W3CDTF">2020-08-13T05:52:15Z</dcterms:created>
  <dcterms:modified xsi:type="dcterms:W3CDTF">2024-06-10T22:50:47Z</dcterms:modified>
</cp:coreProperties>
</file>